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9"/>
  </p:notesMasterIdLst>
  <p:sldIdLst>
    <p:sldId id="257" r:id="rId2"/>
    <p:sldId id="263" r:id="rId3"/>
    <p:sldId id="265" r:id="rId4"/>
    <p:sldId id="345" r:id="rId5"/>
    <p:sldId id="343" r:id="rId6"/>
    <p:sldId id="259" r:id="rId7"/>
    <p:sldId id="415" r:id="rId8"/>
    <p:sldId id="416" r:id="rId9"/>
    <p:sldId id="466" r:id="rId10"/>
    <p:sldId id="467" r:id="rId11"/>
    <p:sldId id="468" r:id="rId12"/>
    <p:sldId id="469" r:id="rId13"/>
    <p:sldId id="412" r:id="rId14"/>
    <p:sldId id="418" r:id="rId15"/>
    <p:sldId id="470" r:id="rId16"/>
    <p:sldId id="444" r:id="rId17"/>
    <p:sldId id="456" r:id="rId18"/>
    <p:sldId id="471" r:id="rId19"/>
    <p:sldId id="488" r:id="rId20"/>
    <p:sldId id="445" r:id="rId21"/>
    <p:sldId id="472" r:id="rId22"/>
    <p:sldId id="473" r:id="rId23"/>
    <p:sldId id="474" r:id="rId24"/>
    <p:sldId id="475" r:id="rId25"/>
    <p:sldId id="476" r:id="rId26"/>
    <p:sldId id="477" r:id="rId27"/>
    <p:sldId id="478" r:id="rId28"/>
    <p:sldId id="406" r:id="rId29"/>
    <p:sldId id="479" r:id="rId30"/>
    <p:sldId id="480" r:id="rId31"/>
    <p:sldId id="481" r:id="rId32"/>
    <p:sldId id="482" r:id="rId33"/>
    <p:sldId id="483" r:id="rId34"/>
    <p:sldId id="403" r:id="rId35"/>
    <p:sldId id="484" r:id="rId36"/>
    <p:sldId id="485" r:id="rId37"/>
    <p:sldId id="414" r:id="rId38"/>
    <p:sldId id="486" r:id="rId39"/>
    <p:sldId id="402" r:id="rId40"/>
    <p:sldId id="465" r:id="rId41"/>
    <p:sldId id="370" r:id="rId42"/>
    <p:sldId id="419" r:id="rId43"/>
    <p:sldId id="375" r:id="rId44"/>
    <p:sldId id="425" r:id="rId45"/>
    <p:sldId id="487" r:id="rId46"/>
    <p:sldId id="421" r:id="rId47"/>
    <p:sldId id="422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.-H. Jeon" initials="CJ" lastIdx="1" clrIdx="0">
    <p:extLst>
      <p:ext uri="{19B8F6BF-5375-455C-9EA6-DF929625EA0E}">
        <p15:presenceInfo xmlns:p15="http://schemas.microsoft.com/office/powerpoint/2012/main" userId="8173da272627e0b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3391" autoAdjust="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1" d="100"/>
          <a:sy n="51" d="100"/>
        </p:scale>
        <p:origin x="1296" y="29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65056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01406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‘~</a:t>
            </a:r>
            <a:r>
              <a:rPr lang="ko-KR" altLang="en-US" dirty="0"/>
              <a:t>기 일쑤이다</a:t>
            </a:r>
            <a:r>
              <a:rPr lang="en-US" altLang="ko-KR" dirty="0"/>
              <a:t>’</a:t>
            </a:r>
            <a:r>
              <a:rPr lang="ko-KR" altLang="en-US" dirty="0"/>
              <a:t>는 동사에 붙어 어떤 행위가 자주 있음을 나타낼 때 사용한다</a:t>
            </a:r>
            <a:r>
              <a:rPr lang="en-US" altLang="ko-KR" dirty="0"/>
              <a:t>. </a:t>
            </a:r>
            <a:r>
              <a:rPr lang="ko-KR" altLang="en-US" dirty="0"/>
              <a:t>흔히 본인의 의지와 상관없이 자연스럽게 그렇게 되는 경향을 보이는 행위에 대해 사용한다</a:t>
            </a:r>
            <a:r>
              <a:rPr lang="en-US" altLang="ko-KR" dirty="0"/>
              <a:t>.</a:t>
            </a:r>
          </a:p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0280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109718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79436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16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44832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17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01406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19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30736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45794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‘-</a:t>
            </a:r>
            <a:r>
              <a:rPr lang="ko-KR" altLang="en-US" dirty="0"/>
              <a:t>길래</a:t>
            </a:r>
            <a:r>
              <a:rPr lang="en-US" altLang="ko-KR" dirty="0"/>
              <a:t>’</a:t>
            </a:r>
            <a:r>
              <a:rPr lang="ko-KR" altLang="en-US" dirty="0"/>
              <a:t>는 뒤에 오는 문장의 원인이나 이유 또는 근거를 나타낼 때</a:t>
            </a:r>
            <a:r>
              <a:rPr lang="en-US" altLang="ko-KR" dirty="0"/>
              <a:t>, </a:t>
            </a:r>
            <a:r>
              <a:rPr lang="ko-KR" altLang="en-US" dirty="0"/>
              <a:t>주로 구어에서 화자가 과거에 한 일에 대한 주관적인 이유를 나타낼 때 사용한다</a:t>
            </a:r>
            <a:r>
              <a:rPr lang="en-US" altLang="ko-KR" dirty="0"/>
              <a:t>. </a:t>
            </a:r>
            <a:r>
              <a:rPr lang="ko-KR" altLang="en-US" dirty="0"/>
              <a:t>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644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8664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65056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ko-KR" altLang="en-US" dirty="0"/>
              <a:t>친</a:t>
            </a:r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01406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1. ‘-</a:t>
            </a:r>
            <a:r>
              <a:rPr lang="ko-KR" altLang="en-US" dirty="0"/>
              <a:t>김에</a:t>
            </a:r>
            <a:r>
              <a:rPr lang="en-US" altLang="ko-KR" dirty="0"/>
              <a:t>’</a:t>
            </a:r>
            <a:r>
              <a:rPr lang="ko-KR" altLang="en-US" dirty="0"/>
              <a:t>는 어떤 일에 이어서</a:t>
            </a:r>
            <a:r>
              <a:rPr lang="en-US" altLang="ko-KR" dirty="0"/>
              <a:t>, </a:t>
            </a:r>
            <a:r>
              <a:rPr lang="ko-KR" altLang="en-US" dirty="0"/>
              <a:t>그것을 계기나 기회로 삼아 계획하지 않았던 다른 일도 함께 함을 나타낼 때 사용한다</a:t>
            </a:r>
            <a:r>
              <a:rPr lang="en-US" altLang="ko-KR" dirty="0"/>
              <a:t>. </a:t>
            </a:r>
            <a:r>
              <a:rPr lang="ko-KR" altLang="en-US" dirty="0"/>
              <a:t> </a:t>
            </a:r>
            <a:endParaRPr lang="en-US" altLang="ko-KR" dirty="0"/>
          </a:p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0280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Practice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25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62007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ko-KR" altLang="en-US" dirty="0"/>
              <a:t>친</a:t>
            </a:r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26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45863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‘-(</a:t>
            </a:r>
            <a:r>
              <a:rPr lang="ko-KR" altLang="en-US" dirty="0"/>
              <a:t>으</a:t>
            </a:r>
            <a:r>
              <a:rPr lang="en-US" altLang="ko-KR" dirty="0"/>
              <a:t>)</a:t>
            </a:r>
            <a:r>
              <a:rPr lang="ko-KR" altLang="en-US" dirty="0" err="1"/>
              <a:t>려다가</a:t>
            </a:r>
            <a:r>
              <a:rPr lang="en-US" altLang="ko-KR" dirty="0"/>
              <a:t>’</a:t>
            </a:r>
            <a:r>
              <a:rPr lang="ko-KR" altLang="en-US" dirty="0"/>
              <a:t>는 동사에 붙어 어떤 행위의 목적이나 상화</a:t>
            </a:r>
            <a:r>
              <a:rPr lang="en-US" altLang="ko-KR" dirty="0"/>
              <a:t>, </a:t>
            </a:r>
            <a:r>
              <a:rPr lang="ko-KR" altLang="en-US" dirty="0"/>
              <a:t>상태가 중단되거나 바뀌는 것을 나타낸다</a:t>
            </a:r>
            <a:r>
              <a:rPr lang="en-US" altLang="ko-KR" dirty="0"/>
              <a:t>. </a:t>
            </a:r>
            <a:r>
              <a:rPr lang="ko-KR" altLang="en-US" dirty="0"/>
              <a:t>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6448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Practice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28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00918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ko-KR" altLang="en-US" dirty="0"/>
              <a:t>친</a:t>
            </a:r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29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01406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1. –</a:t>
            </a:r>
            <a:r>
              <a:rPr lang="ko-KR" altLang="en-US" dirty="0"/>
              <a:t>ㄴ</a:t>
            </a:r>
            <a:r>
              <a:rPr lang="en-US" altLang="ko-KR" dirty="0"/>
              <a:t>/</a:t>
            </a:r>
            <a:r>
              <a:rPr lang="ko-KR" altLang="en-US" dirty="0"/>
              <a:t>는다면서 는 다른 사람에게 들은 내용을 듣는 </a:t>
            </a:r>
            <a:r>
              <a:rPr lang="ko-KR" altLang="en-US" dirty="0" err="1"/>
              <a:t>사람엥게</a:t>
            </a:r>
            <a:r>
              <a:rPr lang="ko-KR" altLang="en-US" dirty="0"/>
              <a:t> 물어와 확인할 때에 사용한다</a:t>
            </a:r>
            <a:r>
              <a:rPr lang="en-US" altLang="ko-KR" dirty="0"/>
              <a:t>. </a:t>
            </a:r>
          </a:p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0280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Practice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31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10971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‘~</a:t>
            </a:r>
            <a:r>
              <a:rPr lang="ko-KR" altLang="en-US" dirty="0"/>
              <a:t>던데</a:t>
            </a:r>
            <a:r>
              <a:rPr lang="en-US" altLang="ko-KR" dirty="0"/>
              <a:t>’</a:t>
            </a:r>
            <a:r>
              <a:rPr lang="ko-KR" altLang="en-US" dirty="0"/>
              <a:t>는 동사나 형용사에 붙어 뒤 절에서 제안하거나 명령하기에 앞서</a:t>
            </a:r>
            <a:r>
              <a:rPr lang="en-US" altLang="ko-KR" dirty="0"/>
              <a:t>, </a:t>
            </a:r>
            <a:r>
              <a:rPr lang="ko-KR" altLang="en-US" dirty="0"/>
              <a:t>앞 절에서 그와 관련된 과거의 상황을 제시할 때 사용한다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64482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ko-KR" altLang="en-US" dirty="0"/>
              <a:t>친</a:t>
            </a:r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32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45863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‘-(</a:t>
            </a:r>
            <a:r>
              <a:rPr lang="ko-KR" altLang="en-US" dirty="0"/>
              <a:t>으</a:t>
            </a:r>
            <a:r>
              <a:rPr lang="en-US" altLang="ko-KR" dirty="0"/>
              <a:t>)</a:t>
            </a:r>
            <a:r>
              <a:rPr lang="ko-KR" altLang="en-US" dirty="0"/>
              <a:t>면 몰라도</a:t>
            </a:r>
            <a:r>
              <a:rPr lang="en-US" altLang="ko-KR" dirty="0"/>
              <a:t>’</a:t>
            </a:r>
            <a:r>
              <a:rPr lang="ko-KR" altLang="en-US" dirty="0"/>
              <a:t>는 동사</a:t>
            </a:r>
            <a:r>
              <a:rPr lang="en-US" altLang="ko-KR" dirty="0"/>
              <a:t>, </a:t>
            </a:r>
            <a:r>
              <a:rPr lang="ko-KR" altLang="en-US" dirty="0"/>
              <a:t>형용사에 붙어 현재의 상태와 반대이거나 일어나지 않은 상황을 가정할 때 사용한다</a:t>
            </a:r>
            <a:r>
              <a:rPr lang="en-US" altLang="ko-KR" dirty="0"/>
              <a:t>. </a:t>
            </a:r>
            <a:r>
              <a:rPr lang="ko-KR" altLang="en-US" dirty="0"/>
              <a:t>주로 예외적인 상황에서 쓰인다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64482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34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319432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35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014069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‘-(</a:t>
            </a:r>
            <a:r>
              <a:rPr lang="ko-KR" altLang="en-US" dirty="0"/>
              <a:t>으</a:t>
            </a:r>
            <a:r>
              <a:rPr lang="en-US" altLang="ko-KR" dirty="0"/>
              <a:t>)</a:t>
            </a:r>
            <a:r>
              <a:rPr lang="ko-KR" altLang="en-US" dirty="0"/>
              <a:t>라는데요</a:t>
            </a:r>
            <a:r>
              <a:rPr lang="en-US" altLang="ko-KR" dirty="0"/>
              <a:t>’</a:t>
            </a:r>
            <a:r>
              <a:rPr lang="ko-KR" altLang="en-US" dirty="0"/>
              <a:t>는 동사에 붙어</a:t>
            </a:r>
            <a:r>
              <a:rPr lang="en-US" altLang="ko-KR" dirty="0"/>
              <a:t>, </a:t>
            </a:r>
            <a:r>
              <a:rPr lang="ko-KR" altLang="en-US" dirty="0"/>
              <a:t>말하는 사람이 명령의 내용을 전달할 때 사용한다</a:t>
            </a:r>
            <a:r>
              <a:rPr lang="en-US" altLang="ko-KR" dirty="0"/>
              <a:t>.</a:t>
            </a:r>
          </a:p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02804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37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1220553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38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794362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40728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29890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r>
              <a:rPr lang="ko-KR" altLang="en-US" sz="1200" dirty="0"/>
              <a:t>도입질문을 한다</a:t>
            </a:r>
            <a:r>
              <a:rPr lang="en-US" altLang="ko-KR" sz="1200" dirty="0"/>
              <a:t>: </a:t>
            </a:r>
            <a:r>
              <a:rPr lang="ko-KR" altLang="en-US" sz="1200" dirty="0"/>
              <a:t>그림에 무엇이 있나요</a:t>
            </a:r>
            <a:r>
              <a:rPr lang="en-US" altLang="ko-KR" sz="1200" dirty="0"/>
              <a:t>? 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본문을 듣기 전에 그림을 보고 듣기 내용을 유추해본다</a:t>
            </a:r>
            <a:r>
              <a:rPr lang="en-US" altLang="ko-KR" sz="1200" dirty="0"/>
              <a:t>. 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자막을 보지 않고 듣도록 한다</a:t>
            </a:r>
            <a:r>
              <a:rPr lang="en-US" altLang="ko-KR" sz="1200" dirty="0"/>
              <a:t>.</a:t>
            </a:r>
          </a:p>
          <a:p>
            <a:r>
              <a:rPr lang="en-US" altLang="ko-KR" sz="1200" dirty="0"/>
              <a:t>4)   </a:t>
            </a:r>
            <a:r>
              <a:rPr lang="ko-KR" altLang="en-US" sz="1200" dirty="0"/>
              <a:t>이해질문</a:t>
            </a:r>
            <a:r>
              <a:rPr lang="en-US" altLang="ko-KR" sz="1200" dirty="0"/>
              <a:t>: </a:t>
            </a:r>
            <a:r>
              <a:rPr lang="ko-KR" altLang="en-US" dirty="0"/>
              <a:t>듣기 질문</a:t>
            </a:r>
            <a:endParaRPr lang="en-US" altLang="ko-KR" sz="1200" dirty="0"/>
          </a:p>
          <a:p>
            <a:pPr marL="0" indent="0">
              <a:buNone/>
            </a:pPr>
            <a:r>
              <a:rPr lang="ko-KR" altLang="en-US" sz="1200" dirty="0"/>
              <a:t>     관용어란 무엇인가요</a:t>
            </a:r>
            <a:r>
              <a:rPr lang="en-US" altLang="ko-KR" sz="1200" dirty="0"/>
              <a:t>?</a:t>
            </a:r>
            <a:r>
              <a:rPr lang="ko-KR" altLang="en-US" sz="1200" dirty="0"/>
              <a:t> 습관적으로 쓰는 말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둘 이상의 낱말이 합쳐져 원래의 뜻과는 전혀 다른 새로운 뜻으로 굳어져서 쓰이는 표현</a:t>
            </a:r>
            <a:endParaRPr lang="en-US" altLang="ko-KR" sz="1200" dirty="0"/>
          </a:p>
          <a:p>
            <a:pPr marL="0" indent="0">
              <a:buNone/>
            </a:pPr>
            <a:r>
              <a:rPr lang="ko-KR" altLang="en-US" sz="1200" dirty="0"/>
              <a:t>     비밀을 잘 지키는 사람에 대해서 뭐라고 할까요</a:t>
            </a:r>
            <a:r>
              <a:rPr lang="en-US" altLang="ko-KR" sz="1200" dirty="0"/>
              <a:t>? </a:t>
            </a:r>
            <a:endParaRPr lang="en-US" altLang="ko-KR" dirty="0"/>
          </a:p>
          <a:p>
            <a:pPr marL="228600" indent="-228600">
              <a:buAutoNum type="arabicParenR" startAt="5"/>
            </a:pPr>
            <a:r>
              <a:rPr lang="ko-KR" altLang="en-US" sz="1200" dirty="0"/>
              <a:t>한 문장 씩 듣고 따라 하게 한다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7)   </a:t>
            </a:r>
            <a:r>
              <a:rPr lang="ko-KR" altLang="en-US" sz="1200" dirty="0"/>
              <a:t>과제</a:t>
            </a:r>
            <a:r>
              <a:rPr lang="en-US" altLang="ko-KR" sz="1200" dirty="0"/>
              <a:t>: </a:t>
            </a:r>
            <a:r>
              <a:rPr lang="ko-KR" altLang="en-US" sz="1200" dirty="0"/>
              <a:t>혼자 혹은 가족과 역할을 나누어 감정을 실어 대화를 읽고 녹음</a:t>
            </a:r>
            <a:r>
              <a:rPr lang="en-US" altLang="ko-KR" sz="1200" dirty="0"/>
              <a:t>/</a:t>
            </a:r>
            <a:r>
              <a:rPr lang="ko-KR" altLang="en-US" sz="1200" dirty="0"/>
              <a:t>녹화해서 교사에게 보낸다</a:t>
            </a:r>
            <a:r>
              <a:rPr lang="en-US" altLang="ko-KR" sz="1200" dirty="0"/>
              <a:t>.(</a:t>
            </a:r>
            <a:r>
              <a:rPr lang="ko-KR" altLang="en-US" sz="1200" dirty="0"/>
              <a:t>카톡</a:t>
            </a:r>
            <a:r>
              <a:rPr lang="en-US" altLang="ko-KR" sz="1200" dirty="0"/>
              <a:t>, </a:t>
            </a:r>
            <a:r>
              <a:rPr lang="ko-KR" altLang="en-US" sz="1200" dirty="0"/>
              <a:t>이메일</a:t>
            </a:r>
            <a:r>
              <a:rPr lang="en-US" altLang="ko-KR" sz="1200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05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650565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듣기 질문</a:t>
            </a:r>
            <a:endParaRPr lang="en-US" altLang="ko-KR" sz="1200" dirty="0"/>
          </a:p>
          <a:p>
            <a:pPr marL="228600" indent="-228600">
              <a:buAutoNum type="arabicPeriod"/>
            </a:pPr>
            <a:r>
              <a:rPr lang="ko-KR" altLang="en-US" sz="1200" dirty="0"/>
              <a:t>관용어란 무엇인가요</a:t>
            </a:r>
            <a:r>
              <a:rPr lang="en-US" altLang="ko-KR" sz="1200" dirty="0"/>
              <a:t>?</a:t>
            </a:r>
            <a:r>
              <a:rPr lang="ko-KR" altLang="en-US" sz="1200" dirty="0"/>
              <a:t> 습관적으로 쓰는 말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둘 이상의 낱말이 합쳐져 원래의 뜻과는 전혀 다른 새로운 뜻으로 굳어져서 쓰이는 표현</a:t>
            </a:r>
            <a:endParaRPr lang="en-US" altLang="ko-KR" sz="1200" dirty="0"/>
          </a:p>
          <a:p>
            <a:pPr marL="228600" indent="-228600">
              <a:buAutoNum type="arabicPeriod"/>
            </a:pPr>
            <a:r>
              <a:rPr lang="ko-KR" altLang="en-US" sz="1200" dirty="0"/>
              <a:t>비밀을 잘 지키는 사람에 대해서 뭐라고 할까요</a:t>
            </a:r>
            <a:r>
              <a:rPr lang="en-US" altLang="ko-KR" sz="1200" dirty="0"/>
              <a:t>? </a:t>
            </a: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00673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1065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42984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194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52493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38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5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01406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‘(</a:t>
            </a:r>
            <a:r>
              <a:rPr lang="ko-KR" altLang="en-US" dirty="0"/>
              <a:t>으</a:t>
            </a:r>
            <a:r>
              <a:rPr lang="en-US" altLang="ko-KR" dirty="0"/>
              <a:t>)</a:t>
            </a:r>
            <a:r>
              <a:rPr lang="ko-KR" altLang="en-US" dirty="0"/>
              <a:t>ㄴ</a:t>
            </a:r>
            <a:r>
              <a:rPr lang="en-US" altLang="ko-KR" dirty="0"/>
              <a:t>/</a:t>
            </a:r>
            <a:r>
              <a:rPr lang="ko-KR" altLang="en-US" dirty="0"/>
              <a:t>는 셈이다</a:t>
            </a:r>
            <a:r>
              <a:rPr lang="en-US" altLang="ko-KR" dirty="0"/>
              <a:t>’</a:t>
            </a:r>
            <a:r>
              <a:rPr lang="ko-KR" altLang="en-US" dirty="0"/>
              <a:t>는 동사나 형용사에 붙어 꼭 그렇지는 않지만 관련 상항으로 짐작할 때 그런 정도이거나 그러한 결과임을 말할 때 사용한다</a:t>
            </a:r>
            <a:r>
              <a:rPr lang="en-US" altLang="ko-KR" dirty="0"/>
              <a:t>.</a:t>
            </a:r>
          </a:p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0280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7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62007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8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45863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‘</a:t>
            </a:r>
            <a:r>
              <a:rPr lang="ko-KR" altLang="en-US" dirty="0"/>
              <a:t>는 동시에</a:t>
            </a:r>
            <a:r>
              <a:rPr lang="en-US" altLang="ko-KR" dirty="0"/>
              <a:t>’</a:t>
            </a:r>
            <a:r>
              <a:rPr lang="ko-KR" altLang="en-US" dirty="0"/>
              <a:t>는 동사에 붙어 앞의 행위를 하면서 같은 시간에 다른 행위도 함께 함을 나타낼 때 사용한다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644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CDF70-9235-0040-A2F2-E8E6C7A2A5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7A44E2-FBB8-C048-9F5B-A2055E0DC3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226B7-6529-E041-84A8-6A5DC2679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291111-4D7C-F943-B2C2-C49B9CD2F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C981C-E66D-B645-9F79-9930D1CA4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4713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A0A81-4ACC-6B43-B6E5-C6D17B65E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C3F3E4-6AD7-D144-B125-1E70124A8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59657-698A-0B41-9AD6-C872C0A6C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ACC0B-16BB-4D4D-BBB0-F73C86530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D7468-FD1C-4542-ABE1-9662D62F5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367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0765DD-EA9C-A34B-8959-CAFF9CD251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191986-8151-8D41-8285-11FB6CD67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98049-D62D-7943-A4B1-4905D1610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91627-5816-5242-B0D7-40A11E8BF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CDA71-0E8C-3A42-A729-817DFD349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352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1F552-9DB2-024C-9226-8B10D19EF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40B74-F1D2-4A41-84E0-C613725EA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2A6CC9-41A0-4E45-B3B4-25DCCA2E9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508E8-C188-1E48-AAF2-247179ACB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B1A26-B98E-5C41-A23E-F0AEAAF3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970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7B1A2-4A6E-F947-B4D5-4574DC23B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067F7-9698-4B45-AC9B-8B02EC901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8C84E-9841-1E40-9FB3-4843E719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3ED30-E25B-D74A-96EE-3A50863B0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1DACF-2C3B-C241-BB15-CBD4BC945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39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1CA5-5C17-D648-8373-B3B38A74E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03FE3-292E-5C4D-AEF8-A46C08FBA4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F4CEA4-EFFE-CD42-9928-CAF9F993C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66F50A-CD32-934D-ACEC-FEA9DD6C1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8903C-340A-1848-B0C7-5FFC73007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17FEE-52E4-9C4D-8330-A9F1B5CE4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86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73B9A-7BD1-7646-88FB-98C613A20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62157-E351-E842-9817-F57403021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94181-7FC3-F54C-8FB9-CB3243CD3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41D378-0DF9-2B4A-A5C1-0F2F90E339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F4A9BD-E442-B447-BC74-377EB0E4D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3D0888-46AB-3D41-ADBC-5F878249C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8BCC44-4942-F040-9DAE-1C9EF36B7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A9ACC0-4B9E-5D47-85B4-5728212B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346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47F27-10DA-9840-A51E-61201DB14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8C0BD5-55BA-6848-8150-8B636EE7B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63C68-F204-D149-B8A5-069681210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6A8EF6-2F99-3C48-A5AC-9E3AAA528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480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05A322-722B-3D4A-9515-D8F6B1284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DC1656-CBDD-5D4E-A9FB-5A03074E6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4D38F-AB0A-5E46-96C7-DA155C010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2160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2551E-0D7E-7644-AFD3-B8CC46A8D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58E84-8AB1-6E44-9761-711E49D82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73CDDF-AFFA-9242-934C-4C97FD7BC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0C5F9D-B322-4442-B024-71C7FE4F3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8754C9-F5C2-BA42-9E1F-6C37B0098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C9D1C5-DFB6-204C-8917-F96865FF8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9383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FC7EA-58E1-9F44-BE22-B608EE550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649634-2A2C-A143-8690-DCEC54007C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0681DC-18F5-4C44-BAB4-A83B3A383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72915B-954B-5A44-B130-C64B35513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2D960-0092-B84A-BF71-61F6F992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CB05D3-674A-4449-85C8-768751A0D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06651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0608F5-E00F-7A4C-9F35-6EFF27E9E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B98E3-FB61-924A-88A0-14DB1283F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57C9E-3285-CF46-B9B0-0521BE7C9C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67890-ACA9-5C43-9C3B-21855097B9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144A8-B605-C14E-9E3B-63B2257E9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553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9.png"/><Relationship Id="rId4" Type="http://schemas.openxmlformats.org/officeDocument/2006/relationships/hyperlink" Target="https://blog.inspiremekorea.com/lifestyle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hyperlink" Target="https://www.thehealthsite.com/news/important-meal-eat-why-skipping" TargetMode="Externa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23.png"/><Relationship Id="rId4" Type="http://schemas.openxmlformats.org/officeDocument/2006/relationships/hyperlink" Target="http://www.newsin.co.kr/news/articleView.html?idxno=67101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hyperlink" Target="http://blog.naver.com/PostView.nhn?blogId=eropink&amp;logNo=221007159909&amp;parentCategoryNo=&amp;categoryNo=1&amp;viewDate=&amp;isShowPopularPosts=false&amp;from=postView" TargetMode="Externa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hyperlink" Target="https://kr.clipartlogo.com/image/vector-yellow-flower-with-green-leaves-swirl_344694.html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hyperlink" Target="https://www.vectorstock.com/royalty-free-vector/" TargetMode="Externa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3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37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e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2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notesSlide" Target="../notesSlides/notesSlide39.xml"/><Relationship Id="rId9" Type="http://schemas.openxmlformats.org/officeDocument/2006/relationships/image" Target="../media/image44.e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6.emf"/><Relationship Id="rId12" Type="http://schemas.openxmlformats.org/officeDocument/2006/relationships/hyperlink" Target="https://medium.com/story-of-eggbun-education/korean-idioms-%EC%9E%85%EC%9D%B4-%EB%AC%B4%EA%B2%81%EB%8B%A4-%EC%9E%85%EC%9D%B4-%EA%B0%80%EB%B3%8D%EB%8B%A4-ac574e86a78a" TargetMode="Externa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5.emf"/><Relationship Id="rId11" Type="http://schemas.openxmlformats.org/officeDocument/2006/relationships/image" Target="../media/image49.png"/><Relationship Id="rId5" Type="http://schemas.openxmlformats.org/officeDocument/2006/relationships/image" Target="../media/image41.png"/><Relationship Id="rId10" Type="http://schemas.openxmlformats.org/officeDocument/2006/relationships/image" Target="../media/image48.png"/><Relationship Id="rId4" Type="http://schemas.openxmlformats.org/officeDocument/2006/relationships/notesSlide" Target="../notesSlides/notesSlide40.xml"/><Relationship Id="rId9" Type="http://schemas.openxmlformats.org/officeDocument/2006/relationships/image" Target="../media/image4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SWo_bH5TvOg?feature=oembed" TargetMode="External"/><Relationship Id="rId6" Type="http://schemas.openxmlformats.org/officeDocument/2006/relationships/image" Target="../media/image51.jpeg"/><Relationship Id="rId5" Type="http://schemas.openxmlformats.org/officeDocument/2006/relationships/hyperlink" Target="https://www.youtube.com/watch?v=SWo_bH5TvOg" TargetMode="External"/><Relationship Id="rId4" Type="http://schemas.openxmlformats.org/officeDocument/2006/relationships/image" Target="../media/image5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hyperlink" Target="https://sisunnews.tistory.com/1883" TargetMode="External"/><Relationship Id="rId9" Type="http://schemas.openxmlformats.org/officeDocument/2006/relationships/image" Target="../media/image5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hyperlink" Target="https://sisunnews.tistory.com/1883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lipart.email/clipart/falling-out-of-chair-clipart-29320.html" TargetMode="External"/><Relationship Id="rId3" Type="http://schemas.openxmlformats.org/officeDocument/2006/relationships/hyperlink" Target="https://kr.clipartlogo.com/image/vector-yellow-flower-with-green-leaves-swirl_344694.html" TargetMode="External"/><Relationship Id="rId7" Type="http://schemas.openxmlformats.org/officeDocument/2006/relationships/hyperlink" Target="http://study.korean.net/" TargetMode="External"/><Relationship Id="rId12" Type="http://schemas.openxmlformats.org/officeDocument/2006/relationships/hyperlink" Target="http://www.newsin.co.kr/news/articleView.html?idxno=67101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u.pinterest.com/pin/338614465733492612/?amp_client_id=" TargetMode="External"/><Relationship Id="rId11" Type="http://schemas.openxmlformats.org/officeDocument/2006/relationships/hyperlink" Target="https://sisunnews.tistory.com/1883" TargetMode="External"/><Relationship Id="rId5" Type="http://schemas.openxmlformats.org/officeDocument/2006/relationships/hyperlink" Target="https://www.thehealthsite.com/news/important-meal-eat-why-skipping-breakfast-isnt-a-good-idea-foods-food-breaking-the-fast-ai0718-588329" TargetMode="External"/><Relationship Id="rId10" Type="http://schemas.openxmlformats.org/officeDocument/2006/relationships/hyperlink" Target="https://www.youtube.com/watch?v=SWo_bH5TvOg" TargetMode="External"/><Relationship Id="rId4" Type="http://schemas.openxmlformats.org/officeDocument/2006/relationships/hyperlink" Target="http://blog.naver.com/PostView.nhn?blogId=eropink&amp;logNo=221007159909&amp;parentCategoryNo=&amp;categoryNo=1&amp;viewDate=&amp;isShowPopularPosts=false&amp;from=postView" TargetMode="External"/><Relationship Id="rId9" Type="http://schemas.openxmlformats.org/officeDocument/2006/relationships/hyperlink" Target="https://dribbble.com/shots/10583540-eat-delicious-foo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5-1 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58461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A4CDC7-B66C-4ED6-91E6-34A2A1B5D1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7805" y="2463799"/>
            <a:ext cx="4636192" cy="371914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019352" y="5690501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180B83C-8FAD-4806-A6E0-ED36760C6A70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8" name="Title 1">
              <a:extLst>
                <a:ext uri="{FF2B5EF4-FFF2-40B4-BE49-F238E27FC236}">
                  <a16:creationId xmlns:a16="http://schemas.microsoft.com/office/drawing/2014/main" id="{5C400AD5-902F-4468-B08B-6AA8D2291D64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3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54DDCE2-73A1-46CE-8F94-FBC9083674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2B477AA2-BBA4-43E2-BF21-87B511E150F1}"/>
              </a:ext>
            </a:extLst>
          </p:cNvPr>
          <p:cNvSpPr txBox="1"/>
          <p:nvPr/>
        </p:nvSpPr>
        <p:spPr>
          <a:xfrm>
            <a:off x="305854" y="1254581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는 동시에</a:t>
            </a:r>
            <a:endParaRPr lang="en-US" altLang="ko-KR" sz="2000" dirty="0"/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019352" y="1955387"/>
            <a:ext cx="4006850" cy="2025216"/>
          </a:xfrm>
          <a:prstGeom prst="wedgeRoundRectCallout">
            <a:avLst>
              <a:gd name="adj1" fmla="val -50163"/>
              <a:gd name="adj2" fmla="val 71149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한글학교는 한국어를 </a:t>
            </a:r>
            <a:r>
              <a:rPr lang="ko-KR" altLang="en-US" sz="2400" dirty="0">
                <a:solidFill>
                  <a:srgbClr val="FF0000"/>
                </a:solidFill>
              </a:rPr>
              <a:t>가르치는 동시에 </a:t>
            </a:r>
            <a:r>
              <a:rPr lang="ko-KR" altLang="en-US" sz="2400" dirty="0">
                <a:solidFill>
                  <a:schemeClr val="tx1"/>
                </a:solidFill>
              </a:rPr>
              <a:t>한국의 역사와 문화도 가르치는 곳이야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519410" y="1955387"/>
            <a:ext cx="3411939" cy="867721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한글학교는 어떤 곳이야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76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2777031" y="3904938"/>
            <a:ext cx="663793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옛날이야기는 보통 </a:t>
            </a:r>
            <a:r>
              <a:rPr lang="en-US" altLang="ko-KR" sz="2500" dirty="0"/>
              <a:t>(</a:t>
            </a:r>
            <a:r>
              <a:rPr lang="ko-KR" altLang="en-US" sz="2500" dirty="0"/>
              <a:t>재미를 주다</a:t>
            </a:r>
            <a:r>
              <a:rPr lang="en-US" altLang="ko-KR" sz="2500" dirty="0"/>
              <a:t>) </a:t>
            </a:r>
            <a:r>
              <a:rPr lang="ko-KR" altLang="en-US" sz="2500" dirty="0"/>
              <a:t>교훈도 준다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8821" y="4337847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5572806" y="4365444"/>
            <a:ext cx="35544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재미를 주는 동시에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2498927" y="5122261"/>
            <a:ext cx="929315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옛날이야기는 보통 </a:t>
            </a:r>
            <a:r>
              <a:rPr lang="ko-KR" altLang="en-US" sz="2500" b="1" dirty="0">
                <a:solidFill>
                  <a:srgbClr val="FF0000"/>
                </a:solidFill>
              </a:rPr>
              <a:t>재미를 주는 동시에 </a:t>
            </a:r>
            <a:r>
              <a:rPr lang="ko-KR" altLang="en-US" sz="2500" dirty="0"/>
              <a:t>교훈도 준다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E910E4F-8A50-4E11-94B5-8C1102673FA1}"/>
              </a:ext>
            </a:extLst>
          </p:cNvPr>
          <p:cNvSpPr/>
          <p:nvPr/>
        </p:nvSpPr>
        <p:spPr>
          <a:xfrm>
            <a:off x="8913916" y="2749127"/>
            <a:ext cx="3672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hlinkClick r:id="rId4"/>
              </a:rPr>
              <a:t>https://blog.inspiremekorea.com/lifestyle/</a:t>
            </a:r>
            <a:endParaRPr lang="en-US" sz="1000" dirty="0"/>
          </a:p>
          <a:p>
            <a:r>
              <a:rPr lang="en-US" sz="1000" dirty="0" err="1"/>
              <a:t>korean</a:t>
            </a:r>
            <a:r>
              <a:rPr lang="en-US" sz="1000" dirty="0"/>
              <a:t>-fairytales-and-folktales/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490AA8-E9B9-40C0-8FA5-DCC4448FF1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1259" y="953473"/>
            <a:ext cx="4649483" cy="24755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32CB0295-3D41-46A9-9B5A-94089E6C2714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10F22336-AECB-48AE-B3D4-2C3541ED8A89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3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6ACC026-1FF6-44E0-889B-49E719D0D51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0080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21617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345554" y="3024945"/>
            <a:ext cx="109198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1. </a:t>
            </a:r>
            <a:r>
              <a:rPr lang="ko-KR" altLang="en-US" sz="2400" dirty="0"/>
              <a:t>동생이 아직 젓가락질이 서툴러서 밥 먹을 때마다 밥을 </a:t>
            </a:r>
            <a:r>
              <a:rPr lang="ko-KR" altLang="en-US" sz="2400" b="1" u="sng" dirty="0">
                <a:solidFill>
                  <a:srgbClr val="FF0000"/>
                </a:solidFill>
              </a:rPr>
              <a:t>흘리기 일쑤예요</a:t>
            </a:r>
            <a:r>
              <a:rPr lang="en-US" altLang="ko-KR" sz="2400" b="1" u="sng" dirty="0">
                <a:solidFill>
                  <a:srgbClr val="FF0000"/>
                </a:solidFill>
              </a:rPr>
              <a:t>. 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345554" y="3716236"/>
            <a:ext cx="1042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2. </a:t>
            </a:r>
            <a:r>
              <a:rPr lang="ko-KR" altLang="en-US" sz="2400" dirty="0"/>
              <a:t>수빈이는 요즘 틈만 나면 방에 들어가서 게임을 </a:t>
            </a:r>
            <a:r>
              <a:rPr lang="ko-KR" altLang="en-US" sz="2400" b="1" u="sng" dirty="0">
                <a:solidFill>
                  <a:srgbClr val="FF0000"/>
                </a:solidFill>
              </a:rPr>
              <a:t>하기 일쑤예요</a:t>
            </a:r>
            <a:r>
              <a:rPr lang="en-US" altLang="ko-KR" sz="2400" b="1" u="sng" dirty="0">
                <a:solidFill>
                  <a:srgbClr val="FF0000"/>
                </a:solidFill>
              </a:rPr>
              <a:t>.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86014" y="4407527"/>
            <a:ext cx="11285846" cy="1163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500" dirty="0"/>
              <a:t> 3. </a:t>
            </a:r>
            <a:r>
              <a:rPr lang="en-US" altLang="ko-KR" sz="2400" dirty="0"/>
              <a:t>A</a:t>
            </a:r>
            <a:r>
              <a:rPr lang="ko-KR" altLang="en-US" sz="2400" dirty="0"/>
              <a:t>  </a:t>
            </a:r>
            <a:r>
              <a:rPr lang="ko-KR" altLang="en-US" sz="2400" dirty="0" err="1"/>
              <a:t>조쉬는</a:t>
            </a:r>
            <a:r>
              <a:rPr lang="ko-KR" altLang="en-US" sz="2400" dirty="0"/>
              <a:t> 학교에 일찍 와요</a:t>
            </a:r>
            <a:r>
              <a:rPr lang="en-US" altLang="ko-KR" sz="2400" dirty="0"/>
              <a:t>?</a:t>
            </a:r>
            <a:r>
              <a:rPr lang="en-US" sz="2400" dirty="0"/>
              <a:t>  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     B </a:t>
            </a:r>
            <a:r>
              <a:rPr lang="ko-KR" altLang="en-US" sz="2400" dirty="0"/>
              <a:t> 집이 먼 데다가 아침에 늦잠을 자서 </a:t>
            </a:r>
            <a:r>
              <a:rPr lang="ko-KR" altLang="en-US" sz="2400" b="1" u="sng" dirty="0">
                <a:solidFill>
                  <a:srgbClr val="FF0000"/>
                </a:solidFill>
              </a:rPr>
              <a:t>지각하기 일쑤예요</a:t>
            </a:r>
            <a:r>
              <a:rPr lang="en-US" altLang="ko-KR" sz="2400" b="1" u="sng" dirty="0">
                <a:solidFill>
                  <a:srgbClr val="FF0000"/>
                </a:solidFill>
              </a:rPr>
              <a:t>.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D27C51-1072-5444-A070-1B04F572CF50}"/>
              </a:ext>
            </a:extLst>
          </p:cNvPr>
          <p:cNvSpPr txBox="1"/>
          <p:nvPr/>
        </p:nvSpPr>
        <p:spPr>
          <a:xfrm>
            <a:off x="376502" y="1749112"/>
            <a:ext cx="11434498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(Attached to a </a:t>
            </a:r>
            <a:r>
              <a:rPr lang="en-US" altLang="ko-KR" sz="2800" dirty="0"/>
              <a:t>verb</a:t>
            </a:r>
            <a:r>
              <a:rPr lang="en-US" sz="2800" dirty="0"/>
              <a:t>) This is used when some events happen repeatedly. Often, the same things seem to happen naturally and unintentionally.</a:t>
            </a: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6C1888A2-A7DA-4E95-B19F-F74A9C4CE6A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5236C21-29CB-4452-80B1-4D61122617DF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3918B6FB-AF21-46E9-86DD-1306682666BA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4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D056A897-97EC-45FD-B189-1310EB4444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1F72E23-4F1F-4028-9E4C-1E05A4AFF6E7}"/>
              </a:ext>
            </a:extLst>
          </p:cNvPr>
          <p:cNvSpPr txBox="1"/>
          <p:nvPr/>
        </p:nvSpPr>
        <p:spPr>
          <a:xfrm>
            <a:off x="239487" y="1058227"/>
            <a:ext cx="6788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기 일쑤이다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3030390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0C2956-B8C5-4DC5-BB38-A227558D7FD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531198" y="3021533"/>
            <a:ext cx="4123944" cy="2853634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7B40BBA-6CBB-4196-B7AC-44AB2734D5C0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5" name="Title 1">
              <a:extLst>
                <a:ext uri="{FF2B5EF4-FFF2-40B4-BE49-F238E27FC236}">
                  <a16:creationId xmlns:a16="http://schemas.microsoft.com/office/drawing/2014/main" id="{1839DF2C-5CC8-4AD2-986E-CF9872629082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4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3DB3F23-F4FE-4F9E-9641-66A987B5EB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79F5AEEF-AB04-4E58-A61A-58FCCBC70F05}"/>
              </a:ext>
            </a:extLst>
          </p:cNvPr>
          <p:cNvSpPr txBox="1"/>
          <p:nvPr/>
        </p:nvSpPr>
        <p:spPr>
          <a:xfrm>
            <a:off x="369247" y="1254581"/>
            <a:ext cx="6788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기 일쑤이다</a:t>
            </a:r>
            <a:endParaRPr lang="en-US" altLang="ko-KR" sz="2000" dirty="0"/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366301" y="1996671"/>
            <a:ext cx="4541219" cy="1076247"/>
          </a:xfrm>
          <a:prstGeom prst="wedgeRoundRectCallout">
            <a:avLst>
              <a:gd name="adj1" fmla="val -47958"/>
              <a:gd name="adj2" fmla="val 105903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  <a:latin typeface="+mn-ea"/>
              </a:rPr>
              <a:t>언니는 요즘 할 일이 </a:t>
            </a:r>
            <a:r>
              <a:rPr lang="ko-KR" altLang="en-US" sz="2400" dirty="0" err="1">
                <a:solidFill>
                  <a:schemeClr val="tx1"/>
                </a:solidFill>
                <a:latin typeface="+mn-ea"/>
              </a:rPr>
              <a:t>많은지</a:t>
            </a:r>
            <a:r>
              <a:rPr lang="ko-KR" altLang="en-US" sz="2400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2400" b="1" dirty="0">
                <a:solidFill>
                  <a:srgbClr val="FF0000"/>
                </a:solidFill>
                <a:latin typeface="+mn-ea"/>
              </a:rPr>
              <a:t>밤을 새우기 일쑤야</a:t>
            </a:r>
            <a:r>
              <a:rPr lang="en-US" altLang="ko-KR" sz="2400" b="1" dirty="0">
                <a:solidFill>
                  <a:srgbClr val="FF0000"/>
                </a:solidFill>
                <a:latin typeface="+mn-ea"/>
              </a:rPr>
              <a:t>.</a:t>
            </a:r>
            <a:endParaRPr lang="en-US" sz="24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645775" y="2085577"/>
            <a:ext cx="2908255" cy="1076247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  <a:latin typeface="+mn-ea"/>
              </a:rPr>
              <a:t>언니는 요즘 </a:t>
            </a:r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2400" dirty="0">
                <a:solidFill>
                  <a:schemeClr val="tx1"/>
                </a:solidFill>
                <a:latin typeface="+mn-ea"/>
              </a:rPr>
              <a:t>어떻게 지내</a:t>
            </a:r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?</a:t>
            </a:r>
            <a:endParaRPr lang="en-US" sz="24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5923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8A9BF7-F857-413A-ADB8-2D3E4CF21C62}"/>
              </a:ext>
            </a:extLst>
          </p:cNvPr>
          <p:cNvSpPr txBox="1"/>
          <p:nvPr/>
        </p:nvSpPr>
        <p:spPr>
          <a:xfrm>
            <a:off x="2955219" y="4435813"/>
            <a:ext cx="4651140" cy="421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1010906" y="4665814"/>
            <a:ext cx="53125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점심 식사를 거르기 일쑤예요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2921331" y="4028644"/>
            <a:ext cx="634933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우리 엄마는 새벽에 출근하느라 </a:t>
            </a:r>
            <a:r>
              <a:rPr lang="en-US" altLang="ko-KR" sz="2500" dirty="0"/>
              <a:t>___________.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6518486" y="4646579"/>
            <a:ext cx="597083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아침 식사를 거르기 일쑤예요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1010906" y="5281617"/>
            <a:ext cx="53125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아침을 먹기 일쑤예요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1355A44-79AB-416B-B8A0-6AD241CEEFA6}"/>
              </a:ext>
            </a:extLst>
          </p:cNvPr>
          <p:cNvSpPr/>
          <p:nvPr/>
        </p:nvSpPr>
        <p:spPr>
          <a:xfrm>
            <a:off x="6400711" y="4644447"/>
            <a:ext cx="477908" cy="4813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9973737-0831-4937-BCA1-3EB634129E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5410" y="1061834"/>
            <a:ext cx="3990975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2014DA9-5730-4845-B9B0-66FD69218075}"/>
              </a:ext>
            </a:extLst>
          </p:cNvPr>
          <p:cNvSpPr/>
          <p:nvPr/>
        </p:nvSpPr>
        <p:spPr>
          <a:xfrm>
            <a:off x="8450705" y="3100003"/>
            <a:ext cx="391922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hlinkClick r:id="rId5"/>
              </a:rPr>
              <a:t>https://www.thehealthsite.com/news/important-meal-eat-why-skipping</a:t>
            </a:r>
            <a:r>
              <a:rPr lang="en-US" sz="1000" dirty="0"/>
              <a:t>-breakfast-isnt-a-good-idea-foods-food-breaking-the-fast-ai0718-588329/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3480AC4-BD16-4351-A562-3D3918B97B48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8" name="Title 1">
              <a:extLst>
                <a:ext uri="{FF2B5EF4-FFF2-40B4-BE49-F238E27FC236}">
                  <a16:creationId xmlns:a16="http://schemas.microsoft.com/office/drawing/2014/main" id="{C00A2388-72C1-4123-A21A-8356DA9E7E4E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4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BFDF872E-A23C-4005-88E9-9C7A167703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1846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>
                <a:solidFill>
                  <a:srgbClr val="FF0000"/>
                </a:solidFill>
              </a:rPr>
              <a:t>ㄹ걸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256182" y="3317333"/>
            <a:ext cx="9810604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179248" y="3150563"/>
            <a:ext cx="1175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n-ea"/>
              </a:rPr>
              <a:t>1. </a:t>
            </a:r>
            <a:r>
              <a:rPr lang="ko-KR" altLang="en-US" sz="2400" dirty="0">
                <a:latin typeface="+mn-ea"/>
              </a:rPr>
              <a:t>어제 저녁에 조금만 </a:t>
            </a:r>
            <a:r>
              <a:rPr lang="ko-KR" altLang="en-US" sz="2400" dirty="0" err="1">
                <a:solidFill>
                  <a:srgbClr val="FF0000"/>
                </a:solidFill>
                <a:latin typeface="+mn-ea"/>
              </a:rPr>
              <a:t>먹을걸</a:t>
            </a:r>
            <a:r>
              <a:rPr lang="en-US" altLang="ko-KR" sz="2400" dirty="0">
                <a:latin typeface="+mn-ea"/>
              </a:rPr>
              <a:t>. </a:t>
            </a:r>
            <a:r>
              <a:rPr lang="ko-KR" altLang="en-US" sz="2400" dirty="0">
                <a:latin typeface="+mn-ea"/>
              </a:rPr>
              <a:t>아침까지 소화가 안 돼요</a:t>
            </a:r>
            <a:r>
              <a:rPr lang="en-US" altLang="ko-KR" sz="2400" dirty="0">
                <a:latin typeface="+mn-ea"/>
              </a:rPr>
              <a:t>.</a:t>
            </a:r>
            <a:endParaRPr lang="en-US" sz="2400" dirty="0"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179248" y="3894165"/>
            <a:ext cx="10279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n-ea"/>
              </a:rPr>
              <a:t>2. </a:t>
            </a:r>
            <a:r>
              <a:rPr lang="ko-KR" altLang="en-US" sz="2400" dirty="0">
                <a:latin typeface="+mn-ea"/>
              </a:rPr>
              <a:t>조금만 일찍 </a:t>
            </a:r>
            <a:r>
              <a:rPr lang="ko-KR" altLang="en-US" sz="2400" dirty="0" err="1">
                <a:solidFill>
                  <a:srgbClr val="FF0000"/>
                </a:solidFill>
                <a:latin typeface="+mn-ea"/>
              </a:rPr>
              <a:t>일어날걸</a:t>
            </a:r>
            <a:r>
              <a:rPr lang="en-US" altLang="ko-KR" sz="2400" dirty="0">
                <a:latin typeface="+mn-ea"/>
              </a:rPr>
              <a:t>.</a:t>
            </a:r>
            <a:r>
              <a:rPr lang="ko-KR" altLang="en-US" sz="2400" dirty="0">
                <a:latin typeface="+mn-ea"/>
              </a:rPr>
              <a:t> 아침에 학교 버스를 놓쳐서 지각을 했어요</a:t>
            </a:r>
            <a:r>
              <a:rPr lang="en-US" altLang="ko-KR" sz="2400" dirty="0">
                <a:latin typeface="+mn-ea"/>
              </a:rPr>
              <a:t>.</a:t>
            </a:r>
            <a:endParaRPr lang="en-US" sz="2400" dirty="0">
              <a:latin typeface="+mn-ea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179248" y="4637766"/>
            <a:ext cx="10075570" cy="1002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2400" dirty="0">
                <a:latin typeface="+mn-ea"/>
              </a:rPr>
              <a:t>3. A</a:t>
            </a:r>
            <a:r>
              <a:rPr lang="ko-KR" altLang="en-US" sz="2400" dirty="0">
                <a:latin typeface="+mn-ea"/>
              </a:rPr>
              <a:t>  어제 </a:t>
            </a:r>
            <a:r>
              <a:rPr lang="ko-KR" altLang="en-US" sz="2400" dirty="0" err="1">
                <a:latin typeface="+mn-ea"/>
              </a:rPr>
              <a:t>친구랑</a:t>
            </a:r>
            <a:r>
              <a:rPr lang="ko-KR" altLang="en-US" sz="2400" dirty="0">
                <a:latin typeface="+mn-ea"/>
              </a:rPr>
              <a:t> 싸웠어요</a:t>
            </a:r>
            <a:r>
              <a:rPr lang="en-US" altLang="ko-KR" sz="2400" dirty="0">
                <a:latin typeface="+mn-ea"/>
              </a:rPr>
              <a:t>. </a:t>
            </a:r>
            <a:r>
              <a:rPr lang="ko-KR" altLang="en-US" sz="2400" dirty="0">
                <a:latin typeface="+mn-ea"/>
              </a:rPr>
              <a:t>내가 조금만 </a:t>
            </a:r>
            <a:r>
              <a:rPr lang="ko-KR" altLang="en-US" sz="2400" dirty="0" err="1">
                <a:solidFill>
                  <a:srgbClr val="FF0000"/>
                </a:solidFill>
                <a:latin typeface="+mn-ea"/>
              </a:rPr>
              <a:t>참을걸</a:t>
            </a:r>
            <a:r>
              <a:rPr lang="en-US" altLang="ko-KR" sz="2400" dirty="0">
                <a:solidFill>
                  <a:srgbClr val="FF0000"/>
                </a:solidFill>
                <a:latin typeface="+mn-ea"/>
              </a:rPr>
              <a:t>.</a:t>
            </a:r>
            <a:r>
              <a:rPr lang="en-US" altLang="ko-KR" sz="2400" dirty="0">
                <a:latin typeface="+mn-ea"/>
              </a:rPr>
              <a:t> </a:t>
            </a:r>
            <a:r>
              <a:rPr lang="ko-KR" altLang="en-US" sz="2400" dirty="0">
                <a:latin typeface="+mn-ea"/>
              </a:rPr>
              <a:t>자꾸 후회가 돼요</a:t>
            </a:r>
            <a:r>
              <a:rPr lang="en-US" altLang="ko-KR" sz="2400" dirty="0">
                <a:latin typeface="+mn-ea"/>
              </a:rPr>
              <a:t>.</a:t>
            </a:r>
            <a:r>
              <a:rPr lang="en-US" sz="2400" dirty="0">
                <a:latin typeface="+mn-ea"/>
              </a:rPr>
              <a:t>           </a:t>
            </a:r>
          </a:p>
          <a:p>
            <a:pPr>
              <a:lnSpc>
                <a:spcPct val="130000"/>
              </a:lnSpc>
            </a:pPr>
            <a:r>
              <a:rPr lang="en-US" sz="2400" dirty="0">
                <a:latin typeface="+mn-ea"/>
              </a:rPr>
              <a:t>    B </a:t>
            </a:r>
            <a:r>
              <a:rPr lang="ko-KR" altLang="en-US" sz="2400" dirty="0">
                <a:latin typeface="+mn-ea"/>
              </a:rPr>
              <a:t>  그러면 빨리 화해하면 되지</a:t>
            </a:r>
            <a:r>
              <a:rPr lang="en-US" altLang="ko-KR" sz="2400" dirty="0">
                <a:latin typeface="+mn-ea"/>
              </a:rPr>
              <a:t>. </a:t>
            </a:r>
            <a:r>
              <a:rPr lang="ko-KR" altLang="en-US" sz="2400" dirty="0">
                <a:latin typeface="+mn-ea"/>
              </a:rPr>
              <a:t>네가 먼저 미안하다고 </a:t>
            </a:r>
            <a:r>
              <a:rPr lang="ko-KR" altLang="en-US" sz="2400" dirty="0" err="1">
                <a:latin typeface="+mn-ea"/>
              </a:rPr>
              <a:t>말하렴</a:t>
            </a:r>
            <a:r>
              <a:rPr lang="en-US" altLang="ko-KR" sz="2400" dirty="0">
                <a:latin typeface="+mn-ea"/>
              </a:rPr>
              <a:t>.</a:t>
            </a:r>
            <a:endParaRPr lang="en-US" sz="2400" dirty="0">
              <a:latin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179248" y="1733145"/>
            <a:ext cx="11756571" cy="8925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600" dirty="0"/>
              <a:t>(Attached to a verb) This is used to express regret and disappointment at not taking action.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0950F797-1C5C-46A2-A8F3-47B1E1BA32D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FE84436-CB43-4FAF-B34F-DFBB69BE2468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B01EA192-9A8F-4E0A-A697-28AC4BF49B69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5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68EDBD4-5917-4484-9642-5585A146B0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3022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B0BB71-8456-40CF-8B64-CC960BDDF30C}"/>
              </a:ext>
            </a:extLst>
          </p:cNvPr>
          <p:cNvSpPr/>
          <p:nvPr/>
        </p:nvSpPr>
        <p:spPr>
          <a:xfrm>
            <a:off x="7700264" y="4730897"/>
            <a:ext cx="14253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294F194-3D5A-4DC4-92C1-EC6C55B91D55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A98D05B9-49BD-4376-B37A-8B431B4D714C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5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93C665A2-5863-444E-BBA6-3FF4FE7D6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584BB1A-E5FB-4086-AF7D-768BE4026A95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>
                <a:solidFill>
                  <a:srgbClr val="FF0000"/>
                </a:solidFill>
              </a:rPr>
              <a:t>ㄹ걸</a:t>
            </a:r>
            <a:endParaRPr lang="en-US" altLang="ko-KR" sz="20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D5B1E93-575B-43F6-B79D-2C62DB5114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648" y="2610319"/>
            <a:ext cx="6660842" cy="2644506"/>
          </a:xfrm>
          <a:prstGeom prst="rect">
            <a:avLst/>
          </a:prstGeom>
        </p:spPr>
      </p:pic>
      <p:sp>
        <p:nvSpPr>
          <p:cNvPr id="14" name="Rounded Rectangular Callout 20">
            <a:extLst>
              <a:ext uri="{FF2B5EF4-FFF2-40B4-BE49-F238E27FC236}">
                <a16:creationId xmlns:a16="http://schemas.microsoft.com/office/drawing/2014/main" id="{C8CE9152-6E98-41A0-8598-076B1E007FAB}"/>
              </a:ext>
            </a:extLst>
          </p:cNvPr>
          <p:cNvSpPr/>
          <p:nvPr/>
        </p:nvSpPr>
        <p:spPr>
          <a:xfrm>
            <a:off x="7535490" y="2289878"/>
            <a:ext cx="4217437" cy="874499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내가 먼저 </a:t>
            </a:r>
            <a:r>
              <a:rPr lang="ko-KR" altLang="en-US" sz="2800" dirty="0" err="1">
                <a:solidFill>
                  <a:schemeClr val="tx1"/>
                </a:solidFill>
              </a:rPr>
              <a:t>사과할걸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839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CDCE635-70E0-4280-938C-2D705D9D53A1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1545F0DE-23D9-4389-89E8-FA663A2ECCD1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5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F89AE1E-E163-481C-8404-A096E75F62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DC64D4CE-9D1B-46C4-9FD1-4D0A30BE08E2}"/>
              </a:ext>
            </a:extLst>
          </p:cNvPr>
          <p:cNvSpPr txBox="1"/>
          <p:nvPr/>
        </p:nvSpPr>
        <p:spPr>
          <a:xfrm>
            <a:off x="470321" y="3919044"/>
            <a:ext cx="1125135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dirty="0"/>
              <a:t>갑자기 날씨가 </a:t>
            </a:r>
            <a:r>
              <a:rPr lang="ko-KR" altLang="en-US" sz="2500" dirty="0" err="1"/>
              <a:t>추워졌어</a:t>
            </a:r>
            <a:r>
              <a:rPr lang="en-US" altLang="ko-KR" sz="2500" dirty="0"/>
              <a:t>. </a:t>
            </a:r>
            <a:r>
              <a:rPr lang="ko-KR" altLang="en-US" sz="2500" dirty="0"/>
              <a:t>겉옷을 입고 </a:t>
            </a:r>
            <a:r>
              <a:rPr lang="en-US" altLang="ko-KR" sz="2500" dirty="0"/>
              <a:t>(</a:t>
            </a:r>
            <a:r>
              <a:rPr lang="ko-KR" altLang="en-US" sz="2500" dirty="0"/>
              <a:t>나오다</a:t>
            </a:r>
            <a:r>
              <a:rPr lang="en-US" altLang="ko-KR" sz="2500" dirty="0"/>
              <a:t>).</a:t>
            </a:r>
            <a:r>
              <a:rPr lang="ko-KR" altLang="en-US" sz="2500" dirty="0"/>
              <a:t> </a:t>
            </a:r>
            <a:endParaRPr lang="en-US" sz="25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82A7C5-E783-4328-AE99-4EA7CFE6180B}"/>
              </a:ext>
            </a:extLst>
          </p:cNvPr>
          <p:cNvSpPr txBox="1"/>
          <p:nvPr/>
        </p:nvSpPr>
        <p:spPr>
          <a:xfrm>
            <a:off x="8119775" y="4436998"/>
            <a:ext cx="12270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 err="1">
                <a:solidFill>
                  <a:srgbClr val="FF0000"/>
                </a:solidFill>
              </a:rPr>
              <a:t>나올걸</a:t>
            </a:r>
            <a:r>
              <a:rPr lang="en-US" altLang="ko-KR" sz="2500" b="1" dirty="0">
                <a:solidFill>
                  <a:srgbClr val="FF0000"/>
                </a:solidFill>
              </a:rPr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1A3544B-D09F-46BA-B626-06D04381F29C}"/>
              </a:ext>
            </a:extLst>
          </p:cNvPr>
          <p:cNvSpPr txBox="1"/>
          <p:nvPr/>
        </p:nvSpPr>
        <p:spPr>
          <a:xfrm>
            <a:off x="491587" y="5313754"/>
            <a:ext cx="1101316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dirty="0"/>
              <a:t>갑자기 날씨가 </a:t>
            </a:r>
            <a:r>
              <a:rPr lang="ko-KR" altLang="en-US" sz="2500" dirty="0" err="1"/>
              <a:t>추워졌어</a:t>
            </a:r>
            <a:r>
              <a:rPr lang="en-US" altLang="ko-KR" sz="2500" dirty="0"/>
              <a:t>. </a:t>
            </a:r>
            <a:r>
              <a:rPr lang="ko-KR" altLang="en-US" sz="2500" dirty="0"/>
              <a:t>겉옷을 입고 </a:t>
            </a:r>
            <a:r>
              <a:rPr lang="ko-KR" altLang="en-US" sz="2500" b="1" dirty="0" err="1">
                <a:solidFill>
                  <a:srgbClr val="FF0000"/>
                </a:solidFill>
              </a:rPr>
              <a:t>나올걸</a:t>
            </a:r>
            <a:r>
              <a:rPr lang="en-US" altLang="ko-KR" sz="2500" b="1" dirty="0">
                <a:solidFill>
                  <a:srgbClr val="FF0000"/>
                </a:solidFill>
              </a:rPr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23EA5F-5D81-496D-84C3-EBB67133E6CC}"/>
              </a:ext>
            </a:extLst>
          </p:cNvPr>
          <p:cNvSpPr/>
          <p:nvPr/>
        </p:nvSpPr>
        <p:spPr>
          <a:xfrm>
            <a:off x="7082325" y="3248477"/>
            <a:ext cx="1045201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hlinkClick r:id="rId4"/>
              </a:rPr>
              <a:t>http://www.newsin.co.kr/news/articleView.html?idxno=67101</a:t>
            </a:r>
            <a:endParaRPr lang="en-US" sz="10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2DC265E-BB49-4CE7-AE95-C68EE71EF2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9672" y="1099341"/>
            <a:ext cx="1972653" cy="235445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314FABC-E952-4636-95A0-1626921819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6987" y="4391097"/>
            <a:ext cx="453507" cy="50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790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21617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376503" y="3025899"/>
            <a:ext cx="10092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n-ea"/>
              </a:rPr>
              <a:t>1. </a:t>
            </a:r>
            <a:r>
              <a:rPr lang="ko-KR" altLang="en-US" sz="2400" dirty="0">
                <a:latin typeface="+mn-ea"/>
              </a:rPr>
              <a:t>시험을 너무 못 봐서 엄마한테 혼나게 </a:t>
            </a:r>
            <a:r>
              <a:rPr lang="ko-KR" altLang="en-US" sz="2400" dirty="0">
                <a:solidFill>
                  <a:srgbClr val="FF0000"/>
                </a:solidFill>
                <a:latin typeface="+mn-ea"/>
              </a:rPr>
              <a:t>생겼다</a:t>
            </a:r>
            <a:r>
              <a:rPr lang="en-US" altLang="ko-KR" sz="2400" dirty="0">
                <a:solidFill>
                  <a:srgbClr val="FF0000"/>
                </a:solidFill>
                <a:latin typeface="+mn-ea"/>
              </a:rPr>
              <a:t>.</a:t>
            </a:r>
            <a:endParaRPr lang="en-US" sz="24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376502" y="3716713"/>
            <a:ext cx="1042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n-ea"/>
              </a:rPr>
              <a:t>2. </a:t>
            </a:r>
            <a:r>
              <a:rPr lang="ko-KR" altLang="en-US" sz="2400" dirty="0">
                <a:latin typeface="+mn-ea"/>
              </a:rPr>
              <a:t>이번 학기에는 여러 가지 활동을 많이 해서 바쁘게 </a:t>
            </a:r>
            <a:r>
              <a:rPr lang="ko-KR" altLang="en-US" sz="2400" dirty="0">
                <a:solidFill>
                  <a:srgbClr val="FF0000"/>
                </a:solidFill>
                <a:latin typeface="+mn-ea"/>
              </a:rPr>
              <a:t>생겼어요</a:t>
            </a:r>
            <a:r>
              <a:rPr lang="en-US" altLang="ko-KR" sz="2400" dirty="0">
                <a:solidFill>
                  <a:srgbClr val="FF0000"/>
                </a:solidFill>
                <a:latin typeface="+mn-ea"/>
              </a:rPr>
              <a:t>.</a:t>
            </a:r>
            <a:endParaRPr lang="en-US" sz="24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86014" y="4407527"/>
            <a:ext cx="11285846" cy="14822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400" dirty="0">
                <a:latin typeface="+mn-ea"/>
              </a:rPr>
              <a:t> </a:t>
            </a:r>
            <a:r>
              <a:rPr lang="en-US" altLang="ko-KR" sz="2400" dirty="0">
                <a:latin typeface="+mn-ea"/>
              </a:rPr>
              <a:t>3. A</a:t>
            </a:r>
            <a:r>
              <a:rPr lang="ko-KR" altLang="en-US" sz="2400" dirty="0">
                <a:latin typeface="+mn-ea"/>
              </a:rPr>
              <a:t> 너희 반에 누가 전학을 왔다면서</a:t>
            </a:r>
            <a:r>
              <a:rPr lang="en-US" altLang="ko-KR" sz="2400" dirty="0">
                <a:latin typeface="+mn-ea"/>
              </a:rPr>
              <a:t>?</a:t>
            </a:r>
          </a:p>
          <a:p>
            <a:pPr>
              <a:lnSpc>
                <a:spcPct val="130000"/>
              </a:lnSpc>
            </a:pPr>
            <a:r>
              <a:rPr lang="en-US" sz="2400" dirty="0">
                <a:latin typeface="+mn-ea"/>
              </a:rPr>
              <a:t>     B  </a:t>
            </a:r>
            <a:r>
              <a:rPr lang="ko-KR" altLang="en-US" sz="2400" dirty="0">
                <a:latin typeface="+mn-ea"/>
              </a:rPr>
              <a:t>응</a:t>
            </a:r>
            <a:r>
              <a:rPr lang="en-US" altLang="ko-KR" sz="2400" dirty="0">
                <a:latin typeface="+mn-ea"/>
              </a:rPr>
              <a:t>,</a:t>
            </a:r>
            <a:r>
              <a:rPr lang="ko-KR" altLang="en-US" sz="2400" dirty="0">
                <a:latin typeface="+mn-ea"/>
              </a:rPr>
              <a:t> 그런데 그 아이 때문에 공부 잘하는 애들이 긴장하게 </a:t>
            </a:r>
            <a:r>
              <a:rPr lang="ko-KR" altLang="en-US" sz="2400" dirty="0" err="1">
                <a:solidFill>
                  <a:srgbClr val="FF0000"/>
                </a:solidFill>
                <a:latin typeface="+mn-ea"/>
              </a:rPr>
              <a:t>생겼어</a:t>
            </a:r>
            <a:r>
              <a:rPr lang="en-US" altLang="ko-KR" sz="2400" dirty="0">
                <a:solidFill>
                  <a:srgbClr val="FF0000"/>
                </a:solidFill>
                <a:latin typeface="+mn-ea"/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sz="2400" dirty="0">
                <a:latin typeface="+mn-ea"/>
              </a:rPr>
              <a:t>        </a:t>
            </a:r>
            <a:r>
              <a:rPr lang="ko-KR" altLang="en-US" sz="2400" dirty="0">
                <a:latin typeface="+mn-ea"/>
              </a:rPr>
              <a:t>지난 학교에서 늘 전교 </a:t>
            </a:r>
            <a:r>
              <a:rPr lang="en-US" altLang="ko-KR" sz="2400" dirty="0">
                <a:latin typeface="+mn-ea"/>
              </a:rPr>
              <a:t>1</a:t>
            </a:r>
            <a:r>
              <a:rPr lang="ko-KR" altLang="en-US" sz="2400" dirty="0" err="1">
                <a:latin typeface="+mn-ea"/>
              </a:rPr>
              <a:t>등이었대</a:t>
            </a:r>
            <a:r>
              <a:rPr lang="en-US" altLang="ko-KR" sz="2400" dirty="0">
                <a:latin typeface="+mn-ea"/>
              </a:rPr>
              <a:t>.</a:t>
            </a:r>
            <a:endParaRPr lang="en-US" sz="2400" dirty="0">
              <a:latin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D27C51-1072-5444-A070-1B04F572CF50}"/>
              </a:ext>
            </a:extLst>
          </p:cNvPr>
          <p:cNvSpPr txBox="1"/>
          <p:nvPr/>
        </p:nvSpPr>
        <p:spPr>
          <a:xfrm>
            <a:off x="376502" y="1749112"/>
            <a:ext cx="11434498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(Attached to a </a:t>
            </a:r>
            <a:r>
              <a:rPr lang="en-US" altLang="ko-KR" sz="2800" dirty="0"/>
              <a:t>verb</a:t>
            </a:r>
            <a:r>
              <a:rPr lang="ko-KR" altLang="en-US" sz="2800" dirty="0"/>
              <a:t> </a:t>
            </a:r>
            <a:r>
              <a:rPr lang="en-US" altLang="ko-KR" sz="2800" dirty="0"/>
              <a:t>or an adjective</a:t>
            </a:r>
            <a:r>
              <a:rPr lang="en-US" sz="2800" dirty="0"/>
              <a:t>) This is used to express a negative outlook on some action or situation.</a:t>
            </a: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B3A06A9C-4569-4BC8-B631-3C6EE8798BF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96CA91F-3D1E-4BD6-998C-552C562237F5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1EEBD5FB-E819-4E32-8F7A-B93100A5B963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6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28D13E93-1A23-4B3B-96F3-A4F371C22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E72A46A-CD27-46BC-BD8D-9BB49B42FB7B}"/>
              </a:ext>
            </a:extLst>
          </p:cNvPr>
          <p:cNvSpPr txBox="1"/>
          <p:nvPr/>
        </p:nvSpPr>
        <p:spPr>
          <a:xfrm>
            <a:off x="522614" y="1117891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게 생겼다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611100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7B40BBA-6CBB-4196-B7AC-44AB2734D5C0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5" name="Title 1">
              <a:extLst>
                <a:ext uri="{FF2B5EF4-FFF2-40B4-BE49-F238E27FC236}">
                  <a16:creationId xmlns:a16="http://schemas.microsoft.com/office/drawing/2014/main" id="{1839DF2C-5CC8-4AD2-986E-CF9872629082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6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3DB3F23-F4FE-4F9E-9641-66A987B5EB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946CCA5B-FA0A-4A67-B165-4F1960472D9B}"/>
              </a:ext>
            </a:extLst>
          </p:cNvPr>
          <p:cNvSpPr txBox="1"/>
          <p:nvPr/>
        </p:nvSpPr>
        <p:spPr>
          <a:xfrm>
            <a:off x="522614" y="1117891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게 생겼다</a:t>
            </a:r>
            <a:endParaRPr lang="en-US" altLang="ko-KR" sz="20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143DF15-0CF7-45C6-9653-33E27AD95AE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425237" y="3270465"/>
            <a:ext cx="3768043" cy="2734378"/>
          </a:xfrm>
          <a:prstGeom prst="rect">
            <a:avLst/>
          </a:prstGeom>
        </p:spPr>
      </p:pic>
      <p:sp>
        <p:nvSpPr>
          <p:cNvPr id="16" name="Rounded Rectangular Callout 20">
            <a:extLst>
              <a:ext uri="{FF2B5EF4-FFF2-40B4-BE49-F238E27FC236}">
                <a16:creationId xmlns:a16="http://schemas.microsoft.com/office/drawing/2014/main" id="{DC484026-1600-4AC2-B605-DA398FCA04E3}"/>
              </a:ext>
            </a:extLst>
          </p:cNvPr>
          <p:cNvSpPr/>
          <p:nvPr/>
        </p:nvSpPr>
        <p:spPr>
          <a:xfrm>
            <a:off x="7010400" y="2034210"/>
            <a:ext cx="5012283" cy="1372290"/>
          </a:xfrm>
          <a:prstGeom prst="wedgeRoundRectCallout">
            <a:avLst>
              <a:gd name="adj1" fmla="val -46698"/>
              <a:gd name="adj2" fmla="val 90368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  <a:latin typeface="+mn-ea"/>
              </a:rPr>
              <a:t>도서관에 가야 해</a:t>
            </a:r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2400" dirty="0">
                <a:solidFill>
                  <a:schemeClr val="tx1"/>
                </a:solidFill>
                <a:latin typeface="+mn-ea"/>
              </a:rPr>
              <a:t>책을 반납해야 할 날짜가 너무 지나서 돈을 많이 </a:t>
            </a:r>
            <a:r>
              <a:rPr lang="ko-KR" altLang="en-US" sz="2400" b="1" dirty="0">
                <a:solidFill>
                  <a:srgbClr val="FF0000"/>
                </a:solidFill>
                <a:latin typeface="+mn-ea"/>
              </a:rPr>
              <a:t>내게 </a:t>
            </a:r>
            <a:r>
              <a:rPr lang="ko-KR" altLang="en-US" sz="2400" b="1" dirty="0" err="1">
                <a:solidFill>
                  <a:srgbClr val="FF0000"/>
                </a:solidFill>
                <a:latin typeface="+mn-ea"/>
              </a:rPr>
              <a:t>생겼어</a:t>
            </a:r>
            <a:r>
              <a:rPr lang="en-US" altLang="ko-KR" sz="2400" b="1" dirty="0">
                <a:solidFill>
                  <a:srgbClr val="FF0000"/>
                </a:solidFill>
                <a:latin typeface="+mn-ea"/>
              </a:rPr>
              <a:t>.</a:t>
            </a:r>
            <a:endParaRPr lang="en-US" sz="24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8" name="Rounded Rectangular Callout 20">
            <a:extLst>
              <a:ext uri="{FF2B5EF4-FFF2-40B4-BE49-F238E27FC236}">
                <a16:creationId xmlns:a16="http://schemas.microsoft.com/office/drawing/2014/main" id="{40E6840C-BA34-4F87-A315-7D2959AF5B60}"/>
              </a:ext>
            </a:extLst>
          </p:cNvPr>
          <p:cNvSpPr/>
          <p:nvPr/>
        </p:nvSpPr>
        <p:spPr>
          <a:xfrm>
            <a:off x="522614" y="2034211"/>
            <a:ext cx="2908255" cy="759790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  <a:latin typeface="+mn-ea"/>
              </a:rPr>
              <a:t>오늘 뭐 할 거야</a:t>
            </a:r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?</a:t>
            </a:r>
            <a:endParaRPr lang="en-US" sz="24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92671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59BB9625-805F-8145-B596-B6991F1A2AD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</a:t>
            </a:r>
            <a:r>
              <a:rPr kumimoji="0" lang="en-US" altLang="ko-KR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</a:t>
            </a: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NAKS)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733410-63CC-4F9D-A3E4-8260DD2678B6}"/>
              </a:ext>
            </a:extLst>
          </p:cNvPr>
          <p:cNvSpPr/>
          <p:nvPr/>
        </p:nvSpPr>
        <p:spPr>
          <a:xfrm>
            <a:off x="3162260" y="5936722"/>
            <a:ext cx="911499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hlinkClick r:id="rId3"/>
              </a:rPr>
              <a:t>http://blog.naver.com/PostView.nhn?blogId=eropink&amp;logNo=221007159909&amp;parentCategoryNo=&amp;categoryNo=1&amp;viewDate=&amp;isShowPopularPosts=false&amp;from=postView</a:t>
            </a:r>
            <a:endParaRPr lang="en-US" sz="10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FB51894-BC68-40EC-8EDA-C822DB52FEE5}"/>
              </a:ext>
            </a:extLst>
          </p:cNvPr>
          <p:cNvGrpSpPr/>
          <p:nvPr/>
        </p:nvGrpSpPr>
        <p:grpSpPr>
          <a:xfrm>
            <a:off x="0" y="277621"/>
            <a:ext cx="4468287" cy="4038347"/>
            <a:chOff x="-137891" y="433069"/>
            <a:chExt cx="4468287" cy="403834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9C10BC1-9A68-4048-9692-4C8D4AFD38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37891" y="433069"/>
              <a:ext cx="4468287" cy="4038347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CA71E27-53C9-4E99-B169-B0AD4B994FEC}"/>
                </a:ext>
              </a:extLst>
            </p:cNvPr>
            <p:cNvSpPr txBox="1"/>
            <p:nvPr/>
          </p:nvSpPr>
          <p:spPr>
            <a:xfrm>
              <a:off x="1168137" y="3276684"/>
              <a:ext cx="185623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4000" b="1" dirty="0"/>
                <a:t>복습 </a:t>
              </a:r>
              <a:r>
                <a:rPr lang="en-US" altLang="ko-KR" sz="4000" b="1" dirty="0"/>
                <a:t>2</a:t>
              </a:r>
            </a:p>
            <a:p>
              <a:pPr algn="ctr"/>
              <a:r>
                <a:rPr lang="en-US" sz="2400" b="1" dirty="0"/>
                <a:t>Review2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F7378FB-EE37-4DF2-8A54-D72852953112}"/>
              </a:ext>
            </a:extLst>
          </p:cNvPr>
          <p:cNvSpPr/>
          <p:nvPr/>
        </p:nvSpPr>
        <p:spPr>
          <a:xfrm>
            <a:off x="3162260" y="5690501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>
                <a:hlinkClick r:id="rId5"/>
              </a:rPr>
              <a:t>https://kr.clipartlogo.com/image/vector-yellow-flower-with-green-leaves-swirl_344694.html</a:t>
            </a:r>
            <a:endParaRPr lang="en-US" sz="10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8D1164B-166B-4CC6-B760-5A667F485F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27775" y="3414619"/>
            <a:ext cx="1430602" cy="1417320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287914C8-001E-4721-9462-5311F52BF280}"/>
              </a:ext>
            </a:extLst>
          </p:cNvPr>
          <p:cNvGrpSpPr/>
          <p:nvPr/>
        </p:nvGrpSpPr>
        <p:grpSpPr>
          <a:xfrm>
            <a:off x="4830455" y="545628"/>
            <a:ext cx="2132058" cy="2046971"/>
            <a:chOff x="4830455" y="545628"/>
            <a:chExt cx="2132058" cy="2046971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E4B0263-9938-41CF-A24C-B61264D62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830455" y="545628"/>
              <a:ext cx="1454054" cy="1396505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520D808-17C6-4C82-81C4-C3C531BDBC55}"/>
                </a:ext>
              </a:extLst>
            </p:cNvPr>
            <p:cNvSpPr txBox="1"/>
            <p:nvPr/>
          </p:nvSpPr>
          <p:spPr>
            <a:xfrm>
              <a:off x="4898136" y="2223267"/>
              <a:ext cx="20643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/>
                <a:t>열공의 시작</a:t>
              </a:r>
              <a:endParaRPr lang="en-US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650EFAD-0612-4661-A18B-E35ADA31EB79}"/>
              </a:ext>
            </a:extLst>
          </p:cNvPr>
          <p:cNvGrpSpPr/>
          <p:nvPr/>
        </p:nvGrpSpPr>
        <p:grpSpPr>
          <a:xfrm>
            <a:off x="6646677" y="605029"/>
            <a:ext cx="2305474" cy="1999371"/>
            <a:chOff x="6646677" y="605029"/>
            <a:chExt cx="2305474" cy="199937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6418803-707A-4527-8F73-284A8EEEB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646677" y="605029"/>
              <a:ext cx="1445079" cy="1396505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B27CDC1-8E3D-4A71-B42B-F7AD3D9459ED}"/>
                </a:ext>
              </a:extLst>
            </p:cNvPr>
            <p:cNvSpPr txBox="1"/>
            <p:nvPr/>
          </p:nvSpPr>
          <p:spPr>
            <a:xfrm>
              <a:off x="6887774" y="2235068"/>
              <a:ext cx="20643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/>
                <a:t>열공 중</a:t>
              </a:r>
              <a:endParaRPr lang="en-US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4F0BD53-F1F2-4D28-8554-609F260A3BC2}"/>
              </a:ext>
            </a:extLst>
          </p:cNvPr>
          <p:cNvGrpSpPr/>
          <p:nvPr/>
        </p:nvGrpSpPr>
        <p:grpSpPr>
          <a:xfrm>
            <a:off x="8453924" y="621904"/>
            <a:ext cx="2284235" cy="1970695"/>
            <a:chOff x="8453924" y="621904"/>
            <a:chExt cx="2284235" cy="1970695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C185CD65-1A51-447F-87F3-0AB0420BEAF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453924" y="621904"/>
              <a:ext cx="1508760" cy="1417320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C02138C-F26F-439B-A7A9-574881DB0AEA}"/>
                </a:ext>
              </a:extLst>
            </p:cNvPr>
            <p:cNvSpPr txBox="1"/>
            <p:nvPr/>
          </p:nvSpPr>
          <p:spPr>
            <a:xfrm>
              <a:off x="8673782" y="2223267"/>
              <a:ext cx="20643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/>
                <a:t>딴짓 금지</a:t>
              </a:r>
              <a:endParaRPr lang="en-US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A5190EA-F9CB-42AB-9839-4A2DC6E0DE90}"/>
              </a:ext>
            </a:extLst>
          </p:cNvPr>
          <p:cNvGrpSpPr/>
          <p:nvPr/>
        </p:nvGrpSpPr>
        <p:grpSpPr>
          <a:xfrm>
            <a:off x="10324852" y="744076"/>
            <a:ext cx="2328205" cy="1846303"/>
            <a:chOff x="10324852" y="744076"/>
            <a:chExt cx="2328205" cy="1846303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F007B84D-77E2-4E3C-ACD6-4E41400F81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324852" y="744076"/>
              <a:ext cx="1473497" cy="1310438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4FC4A62-0EF4-4D93-9314-36465B9ADFD2}"/>
                </a:ext>
              </a:extLst>
            </p:cNvPr>
            <p:cNvSpPr txBox="1"/>
            <p:nvPr/>
          </p:nvSpPr>
          <p:spPr>
            <a:xfrm>
              <a:off x="10588680" y="2221047"/>
              <a:ext cx="20643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/>
                <a:t>그러나</a:t>
              </a:r>
              <a:endParaRPr lang="en-US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735974E-1515-47E5-B684-EEAB48F080E8}"/>
              </a:ext>
            </a:extLst>
          </p:cNvPr>
          <p:cNvGrpSpPr/>
          <p:nvPr/>
        </p:nvGrpSpPr>
        <p:grpSpPr>
          <a:xfrm>
            <a:off x="4830455" y="3355847"/>
            <a:ext cx="2064377" cy="1837283"/>
            <a:chOff x="4830455" y="3355847"/>
            <a:chExt cx="2064377" cy="1837283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E7807364-5F57-45A2-A697-0CE6002077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830455" y="3355847"/>
              <a:ext cx="1442122" cy="1345347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367AB51-4446-451A-9CC9-25F42518943E}"/>
                </a:ext>
              </a:extLst>
            </p:cNvPr>
            <p:cNvSpPr txBox="1"/>
            <p:nvPr/>
          </p:nvSpPr>
          <p:spPr>
            <a:xfrm>
              <a:off x="4830455" y="4823798"/>
              <a:ext cx="20643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/>
                <a:t>집중력 제로</a:t>
              </a:r>
              <a:endParaRPr lang="en-US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A1D161C-26BB-45EA-84BE-8F43A134D7D2}"/>
              </a:ext>
            </a:extLst>
          </p:cNvPr>
          <p:cNvGrpSpPr/>
          <p:nvPr/>
        </p:nvGrpSpPr>
        <p:grpSpPr>
          <a:xfrm>
            <a:off x="6646677" y="3355847"/>
            <a:ext cx="2064377" cy="1839503"/>
            <a:chOff x="6646677" y="3355847"/>
            <a:chExt cx="2064377" cy="1839503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419F9AE7-335F-4B7D-9D1E-2D4CD457BD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784847" y="3355847"/>
              <a:ext cx="1363229" cy="1344503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0B38255-5420-44AD-BB72-10F02891F9B5}"/>
                </a:ext>
              </a:extLst>
            </p:cNvPr>
            <p:cNvSpPr txBox="1"/>
            <p:nvPr/>
          </p:nvSpPr>
          <p:spPr>
            <a:xfrm>
              <a:off x="6646677" y="4826018"/>
              <a:ext cx="20643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/>
                <a:t>열공은 힘들어</a:t>
              </a:r>
              <a:endParaRPr lang="en-US" dirty="0"/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FC444950-F227-471E-A809-39200D530EB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71587" y="4417666"/>
            <a:ext cx="1925112" cy="1550928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39AD5CA3-6BB6-41E5-9F6C-26D17BEE8095}"/>
              </a:ext>
            </a:extLst>
          </p:cNvPr>
          <p:cNvGrpSpPr/>
          <p:nvPr/>
        </p:nvGrpSpPr>
        <p:grpSpPr>
          <a:xfrm>
            <a:off x="8673782" y="3429000"/>
            <a:ext cx="2246631" cy="1766350"/>
            <a:chOff x="8673782" y="3429000"/>
            <a:chExt cx="2246631" cy="1766350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0230F774-B1E8-4D9B-96D7-FBAAF6BEF8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8673782" y="3429000"/>
              <a:ext cx="1404428" cy="1219044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A44426E-7D32-4950-BA10-4A651DF3B885}"/>
                </a:ext>
              </a:extLst>
            </p:cNvPr>
            <p:cNvSpPr txBox="1"/>
            <p:nvPr/>
          </p:nvSpPr>
          <p:spPr>
            <a:xfrm>
              <a:off x="8856036" y="4826018"/>
              <a:ext cx="20643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/>
                <a:t>다시 시작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33889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00D6B7-5B16-4F4E-8ACC-82A780DDCB80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8" name="Title 1">
              <a:extLst>
                <a:ext uri="{FF2B5EF4-FFF2-40B4-BE49-F238E27FC236}">
                  <a16:creationId xmlns:a16="http://schemas.microsoft.com/office/drawing/2014/main" id="{32F3C0DD-BA36-4B5F-9443-FB25E12F252B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6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7371F85-97B5-43FB-8315-4D49922FBC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46DC57F9-564B-4C3C-A796-A4BC89C267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4664514"/>
              </p:ext>
            </p:extLst>
          </p:nvPr>
        </p:nvGraphicFramePr>
        <p:xfrm>
          <a:off x="1228223" y="1293939"/>
          <a:ext cx="9780733" cy="33223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84345">
                  <a:extLst>
                    <a:ext uri="{9D8B030D-6E8A-4147-A177-3AD203B41FA5}">
                      <a16:colId xmlns:a16="http://schemas.microsoft.com/office/drawing/2014/main" val="3982882455"/>
                    </a:ext>
                  </a:extLst>
                </a:gridCol>
                <a:gridCol w="5196388">
                  <a:extLst>
                    <a:ext uri="{9D8B030D-6E8A-4147-A177-3AD203B41FA5}">
                      <a16:colId xmlns:a16="http://schemas.microsoft.com/office/drawing/2014/main" val="623115690"/>
                    </a:ext>
                  </a:extLst>
                </a:gridCol>
              </a:tblGrid>
              <a:tr h="49614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원인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결과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256488"/>
                  </a:ext>
                </a:extLst>
              </a:tr>
              <a:tr h="2411123"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altLang="ko-KR" sz="28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https://www.mirror.co.uk/news/uk-news/top-10-things-to-do-in-a-blackout-416057</a:t>
                      </a:r>
                    </a:p>
                    <a:p>
                      <a:pPr algn="ctr"/>
                      <a:r>
                        <a:rPr lang="ko-KR" altLang="en-US" sz="2800" dirty="0"/>
                        <a:t>전기가 나가다</a:t>
                      </a:r>
                      <a:endParaRPr lang="en-US" sz="28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endParaRPr lang="en-US" sz="2800" dirty="0"/>
                    </a:p>
                    <a:p>
                      <a:r>
                        <a:rPr lang="ko-KR" altLang="en-US" sz="2800" dirty="0"/>
                        <a:t> </a:t>
                      </a:r>
                      <a:endParaRPr lang="en-US" altLang="ko-KR" sz="2800" dirty="0"/>
                    </a:p>
                    <a:p>
                      <a:pPr algn="ctr"/>
                      <a:r>
                        <a:rPr lang="en-US" altLang="ko-KR" sz="1000" dirty="0"/>
                        <a:t>https://www.clipart.email/clipart/kid-cartoon-tv-clipart-177822.html</a:t>
                      </a:r>
                    </a:p>
                    <a:p>
                      <a:pPr algn="ctr"/>
                      <a:r>
                        <a:rPr lang="ko-KR" altLang="en-US" sz="2800" dirty="0"/>
                        <a:t>텔레비전을 못보다</a:t>
                      </a:r>
                      <a:endParaRPr lang="en-US" sz="28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384110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7BEB6314-1908-4EB0-8320-A2E2A45190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1708050"/>
              </p:ext>
            </p:extLst>
          </p:nvPr>
        </p:nvGraphicFramePr>
        <p:xfrm>
          <a:off x="1250812" y="4613925"/>
          <a:ext cx="9735553" cy="617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35553">
                  <a:extLst>
                    <a:ext uri="{9D8B030D-6E8A-4147-A177-3AD203B41FA5}">
                      <a16:colId xmlns:a16="http://schemas.microsoft.com/office/drawing/2014/main" val="3124764182"/>
                    </a:ext>
                  </a:extLst>
                </a:gridCol>
              </a:tblGrid>
              <a:tr h="61731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b="0" dirty="0">
                          <a:solidFill>
                            <a:schemeClr val="tx1"/>
                          </a:solidFill>
                        </a:rPr>
                        <a:t>전기가 나가서 텔레비전을 못 보게 </a:t>
                      </a:r>
                      <a:r>
                        <a:rPr lang="ko-KR" altLang="en-US" sz="3200" b="0" dirty="0">
                          <a:solidFill>
                            <a:srgbClr val="FF0000"/>
                          </a:solidFill>
                        </a:rPr>
                        <a:t>생겼어요</a:t>
                      </a:r>
                      <a:r>
                        <a:rPr lang="en-US" altLang="ko-KR" sz="3200" b="0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720103"/>
                  </a:ext>
                </a:extLst>
              </a:tr>
            </a:tbl>
          </a:graphicData>
        </a:graphic>
      </p:graphicFrame>
      <p:pic>
        <p:nvPicPr>
          <p:cNvPr id="22" name="Picture 21" descr="A picture containing light&#10;&#10;Description automatically generated">
            <a:extLst>
              <a:ext uri="{FF2B5EF4-FFF2-40B4-BE49-F238E27FC236}">
                <a16:creationId xmlns:a16="http://schemas.microsoft.com/office/drawing/2014/main" id="{CA019EF0-7949-4D30-8A3E-D19BEC0BBB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912" y="2038318"/>
            <a:ext cx="2705255" cy="1833562"/>
          </a:xfrm>
          <a:prstGeom prst="rect">
            <a:avLst/>
          </a:prstGeom>
        </p:spPr>
      </p:pic>
      <p:pic>
        <p:nvPicPr>
          <p:cNvPr id="23" name="Picture 22" descr="A picture containing drawing, computer, room, clock&#10;&#10;Description automatically generated">
            <a:extLst>
              <a:ext uri="{FF2B5EF4-FFF2-40B4-BE49-F238E27FC236}">
                <a16:creationId xmlns:a16="http://schemas.microsoft.com/office/drawing/2014/main" id="{7AD6AAC1-6DE5-491C-A5E7-304BA23C5F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835" y="2040588"/>
            <a:ext cx="2504683" cy="177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161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길래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256182" y="3317333"/>
            <a:ext cx="9810604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217714" y="2946107"/>
            <a:ext cx="1175657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600" dirty="0"/>
              <a:t>1. </a:t>
            </a:r>
            <a:r>
              <a:rPr lang="ko-KR" altLang="en-US" sz="2600" dirty="0"/>
              <a:t>친구가 한국어를 </a:t>
            </a:r>
            <a:r>
              <a:rPr lang="ko-KR" altLang="en-US" sz="2600" dirty="0">
                <a:solidFill>
                  <a:srgbClr val="FF0000"/>
                </a:solidFill>
              </a:rPr>
              <a:t>잘하길래</a:t>
            </a:r>
            <a:r>
              <a:rPr lang="ko-KR" altLang="en-US" sz="2600" dirty="0"/>
              <a:t> 이번 한국 축제 때 도와 달라고 부탁했어요</a:t>
            </a:r>
            <a:r>
              <a:rPr lang="en-US" altLang="ko-KR" sz="2600" dirty="0"/>
              <a:t>.</a:t>
            </a:r>
            <a:endParaRPr lang="en-US" sz="2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217714" y="3681010"/>
            <a:ext cx="1112429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600" dirty="0"/>
              <a:t>2. </a:t>
            </a:r>
            <a:r>
              <a:rPr lang="ko-KR" altLang="en-US" sz="2600" dirty="0"/>
              <a:t>길에 사람들이 </a:t>
            </a:r>
            <a:r>
              <a:rPr lang="ko-KR" altLang="en-US" sz="2600" dirty="0">
                <a:solidFill>
                  <a:srgbClr val="FF0000"/>
                </a:solidFill>
              </a:rPr>
              <a:t>모여 있길래 </a:t>
            </a:r>
            <a:r>
              <a:rPr lang="ko-KR" altLang="en-US" sz="2600" dirty="0"/>
              <a:t>궁금해서 가 봤더니 영화를 찍고 있었어요</a:t>
            </a:r>
            <a:r>
              <a:rPr lang="en-US" altLang="ko-KR" sz="2600" dirty="0"/>
              <a:t>.</a:t>
            </a:r>
            <a:endParaRPr lang="en-US" sz="26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17714" y="4415913"/>
            <a:ext cx="10075570" cy="1227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600" dirty="0"/>
              <a:t>3. A</a:t>
            </a:r>
            <a:r>
              <a:rPr lang="ko-KR" altLang="en-US" sz="2600" dirty="0"/>
              <a:t>  새로 나온 빵이야</a:t>
            </a:r>
            <a:r>
              <a:rPr lang="en-US" altLang="ko-KR" sz="2600" dirty="0"/>
              <a:t>. </a:t>
            </a:r>
            <a:r>
              <a:rPr lang="ko-KR" altLang="en-US" sz="2600" dirty="0"/>
              <a:t>맛있어 </a:t>
            </a:r>
            <a:r>
              <a:rPr lang="ko-KR" altLang="en-US" sz="2600" dirty="0">
                <a:solidFill>
                  <a:srgbClr val="FF0000"/>
                </a:solidFill>
              </a:rPr>
              <a:t>보이길래</a:t>
            </a:r>
            <a:r>
              <a:rPr lang="ko-KR" altLang="en-US" sz="2600" dirty="0"/>
              <a:t> 너 주려고 사 </a:t>
            </a:r>
            <a:r>
              <a:rPr lang="ko-KR" altLang="en-US" sz="2600" dirty="0" err="1"/>
              <a:t>왔어</a:t>
            </a:r>
            <a:r>
              <a:rPr lang="en-US" altLang="ko-KR" sz="2600" dirty="0"/>
              <a:t>.</a:t>
            </a:r>
            <a:r>
              <a:rPr lang="en-US" sz="2600" dirty="0"/>
              <a:t>           </a:t>
            </a:r>
          </a:p>
          <a:p>
            <a:pPr>
              <a:lnSpc>
                <a:spcPct val="150000"/>
              </a:lnSpc>
            </a:pPr>
            <a:r>
              <a:rPr lang="en-US" sz="2600" dirty="0"/>
              <a:t>    B </a:t>
            </a:r>
            <a:r>
              <a:rPr lang="ko-KR" altLang="en-US" sz="2600" dirty="0"/>
              <a:t> 정말</a:t>
            </a:r>
            <a:r>
              <a:rPr lang="en-US" altLang="ko-KR" sz="2600" dirty="0"/>
              <a:t>? </a:t>
            </a:r>
            <a:r>
              <a:rPr lang="ko-KR" altLang="en-US" sz="2600" dirty="0"/>
              <a:t>고마워</a:t>
            </a:r>
            <a:r>
              <a:rPr lang="en-US" altLang="ko-KR" sz="2600" dirty="0"/>
              <a:t>. </a:t>
            </a:r>
            <a:r>
              <a:rPr lang="ko-KR" altLang="en-US" sz="2600" dirty="0"/>
              <a:t>와</a:t>
            </a:r>
            <a:r>
              <a:rPr lang="en-US" altLang="ko-KR" sz="2600" dirty="0"/>
              <a:t>, </a:t>
            </a:r>
            <a:r>
              <a:rPr lang="ko-KR" altLang="en-US" sz="2600" dirty="0"/>
              <a:t>진짜 맛있겠다</a:t>
            </a:r>
            <a:r>
              <a:rPr lang="en-US" altLang="ko-KR" sz="2600" dirty="0"/>
              <a:t>.</a:t>
            </a:r>
            <a:endParaRPr lang="en-US" sz="2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179248" y="1733145"/>
            <a:ext cx="11756571" cy="8925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600" dirty="0"/>
              <a:t>(Attached to a verb or an adjective) This is used when the first part is the reason or cause for the second part. This is usually used in spoken language.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87FC7918-A640-40F6-8D1C-160EACFA4C7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7BE0A88-5AAE-4AC1-A685-F04C0D2A4D89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AFC7EF8A-2A40-4751-B0DA-E937A0C0F15B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7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C1B6807-FAD7-4B81-8E2F-7706D0EF0C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8814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A4CDC7-B66C-4ED6-91E6-34A2A1B5D1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1760" y="2280402"/>
            <a:ext cx="4486791" cy="35992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59FF7A-AC10-4653-9D56-C730080365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6773" y="3916725"/>
            <a:ext cx="1068052" cy="94696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D28F9F4-2589-4A83-A1E5-D12234D8DDA9}"/>
              </a:ext>
            </a:extLst>
          </p:cNvPr>
          <p:cNvSpPr/>
          <p:nvPr/>
        </p:nvSpPr>
        <p:spPr>
          <a:xfrm>
            <a:off x="8408551" y="5318999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>
                <a:hlinkClick r:id="rId5"/>
              </a:rPr>
              <a:t>https://www.vectorstock.com/royalty-free-vector/</a:t>
            </a:r>
            <a:endParaRPr lang="en-US" sz="1000" dirty="0"/>
          </a:p>
          <a:p>
            <a:r>
              <a:rPr lang="en-US" sz="1000" dirty="0"/>
              <a:t>cartoon-style-of-bridal-bouquet-vector-16365057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08551" y="5072778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2A66D3C-6680-4E13-9FCF-2CA0FE2E2007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5" name="Title 1">
              <a:extLst>
                <a:ext uri="{FF2B5EF4-FFF2-40B4-BE49-F238E27FC236}">
                  <a16:creationId xmlns:a16="http://schemas.microsoft.com/office/drawing/2014/main" id="{214EFAF6-4F0F-477B-8443-DE10BBB5807E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7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8CB91A4-7FED-42C5-86E1-C2D6FBA7D2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44FF062E-6BB1-40B6-BF57-122F7D17957C}"/>
              </a:ext>
            </a:extLst>
          </p:cNvPr>
          <p:cNvSpPr txBox="1"/>
          <p:nvPr/>
        </p:nvSpPr>
        <p:spPr>
          <a:xfrm>
            <a:off x="369247" y="1122112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길래</a:t>
            </a:r>
            <a:endParaRPr lang="en-US" altLang="ko-KR" sz="2000" dirty="0"/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266311" y="2080440"/>
            <a:ext cx="3720195" cy="1121545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  <a:latin typeface="+mn-ea"/>
              </a:rPr>
              <a:t>꽃이 예쁘고 </a:t>
            </a:r>
            <a:r>
              <a:rPr lang="ko-KR" altLang="en-US" sz="2400" dirty="0">
                <a:solidFill>
                  <a:srgbClr val="FF0000"/>
                </a:solidFill>
                <a:latin typeface="+mn-ea"/>
              </a:rPr>
              <a:t>향기롭길래</a:t>
            </a:r>
            <a:r>
              <a:rPr lang="ko-KR" altLang="en-US" sz="2400" dirty="0">
                <a:solidFill>
                  <a:schemeClr val="tx1"/>
                </a:solidFill>
                <a:latin typeface="+mn-ea"/>
              </a:rPr>
              <a:t> 한 다발 사가지고 </a:t>
            </a:r>
            <a:r>
              <a:rPr lang="ko-KR" altLang="en-US" sz="2400" dirty="0" err="1">
                <a:solidFill>
                  <a:schemeClr val="tx1"/>
                </a:solidFill>
                <a:latin typeface="+mn-ea"/>
              </a:rPr>
              <a:t>왔어</a:t>
            </a:r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.</a:t>
            </a:r>
            <a:endParaRPr lang="en-US" sz="24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674047" y="2083874"/>
            <a:ext cx="3411939" cy="675057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  <a:latin typeface="+mn-ea"/>
              </a:rPr>
              <a:t>웬 꽃다발이니</a:t>
            </a:r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?</a:t>
            </a:r>
            <a:endParaRPr lang="en-US" sz="24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36568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384285-8C73-4BE9-88CF-5BE31FD049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3744" y="1120212"/>
            <a:ext cx="2354256" cy="24826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1449422" y="3981025"/>
            <a:ext cx="929315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친구가 요리를 잘 </a:t>
            </a:r>
            <a:r>
              <a:rPr lang="en-US" altLang="ko-KR" sz="2500" dirty="0"/>
              <a:t>(</a:t>
            </a:r>
            <a:r>
              <a:rPr lang="ko-KR" altLang="en-US" sz="2500" dirty="0"/>
              <a:t>하다</a:t>
            </a:r>
            <a:r>
              <a:rPr lang="en-US" altLang="ko-KR" sz="2500" dirty="0"/>
              <a:t>)</a:t>
            </a:r>
            <a:r>
              <a:rPr lang="ko-KR" altLang="en-US" sz="2500" dirty="0"/>
              <a:t> 오늘 저녁에 만들어 달라고 부탁했어요</a:t>
            </a:r>
            <a:r>
              <a:rPr lang="en-US" altLang="ko-KR" sz="2500" dirty="0"/>
              <a:t>.</a:t>
            </a:r>
            <a:r>
              <a:rPr lang="en-US" sz="2500" dirty="0"/>
              <a:t>                     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8814" y="4466829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3846803" y="4524346"/>
            <a:ext cx="16796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하길래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1449422" y="5213771"/>
            <a:ext cx="929315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친구가 요리를 잘 </a:t>
            </a:r>
            <a:r>
              <a:rPr lang="ko-KR" altLang="en-US" sz="2500" dirty="0">
                <a:solidFill>
                  <a:srgbClr val="FF0000"/>
                </a:solidFill>
              </a:rPr>
              <a:t>하길래</a:t>
            </a:r>
            <a:r>
              <a:rPr lang="ko-KR" altLang="en-US" sz="2500" dirty="0"/>
              <a:t> 오늘 저녁에 만들어 달라고 부탁했어요</a:t>
            </a:r>
            <a:r>
              <a:rPr lang="en-US" altLang="ko-KR" sz="2500" dirty="0"/>
              <a:t>.</a:t>
            </a:r>
            <a:r>
              <a:rPr lang="en-US" sz="2500" dirty="0"/>
              <a:t>                      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E910E4F-8A50-4E11-94B5-8C1102673FA1}"/>
              </a:ext>
            </a:extLst>
          </p:cNvPr>
          <p:cNvSpPr/>
          <p:nvPr/>
        </p:nvSpPr>
        <p:spPr>
          <a:xfrm>
            <a:off x="7426799" y="3151320"/>
            <a:ext cx="16373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3BAD943-FB89-450E-95D2-EE0649F18C9A}"/>
              </a:ext>
            </a:extLst>
          </p:cNvPr>
          <p:cNvGrpSpPr/>
          <p:nvPr/>
        </p:nvGrpSpPr>
        <p:grpSpPr>
          <a:xfrm>
            <a:off x="2688095" y="386524"/>
            <a:ext cx="6815810" cy="521651"/>
            <a:chOff x="3033040" y="-211012"/>
            <a:chExt cx="6259804" cy="782720"/>
          </a:xfrm>
        </p:grpSpPr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9736986B-79CC-4507-9950-67B9B16A9641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7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7B3A3D1-E82C-49E9-8DAA-BEF9EEDE3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3111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21617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376503" y="3025899"/>
            <a:ext cx="10401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n-ea"/>
              </a:rPr>
              <a:t>1. </a:t>
            </a:r>
            <a:r>
              <a:rPr lang="ko-KR" altLang="en-US" sz="2400" dirty="0">
                <a:latin typeface="+mn-ea"/>
              </a:rPr>
              <a:t>내 공책을 </a:t>
            </a:r>
            <a:r>
              <a:rPr lang="ko-KR" altLang="en-US" sz="2400" dirty="0">
                <a:solidFill>
                  <a:srgbClr val="FF0000"/>
                </a:solidFill>
                <a:latin typeface="+mn-ea"/>
              </a:rPr>
              <a:t>사는 김에 </a:t>
            </a:r>
            <a:r>
              <a:rPr lang="ko-KR" altLang="en-US" sz="2400" dirty="0">
                <a:latin typeface="+mn-ea"/>
              </a:rPr>
              <a:t>동생 것도 하나 샀어요</a:t>
            </a:r>
            <a:r>
              <a:rPr lang="en-US" altLang="ko-KR" sz="2400" dirty="0">
                <a:latin typeface="+mn-ea"/>
              </a:rPr>
              <a:t>.</a:t>
            </a:r>
            <a:endParaRPr lang="en-US" sz="24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376501" y="3716713"/>
            <a:ext cx="10744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n-ea"/>
              </a:rPr>
              <a:t>2. </a:t>
            </a:r>
            <a:r>
              <a:rPr lang="ko-KR" altLang="en-US" sz="2400" dirty="0">
                <a:latin typeface="+mn-ea"/>
              </a:rPr>
              <a:t>자리에서 </a:t>
            </a:r>
            <a:r>
              <a:rPr lang="ko-KR" altLang="en-US" sz="2400" dirty="0">
                <a:solidFill>
                  <a:srgbClr val="FF0000"/>
                </a:solidFill>
                <a:latin typeface="+mn-ea"/>
              </a:rPr>
              <a:t>일어난 김에 </a:t>
            </a:r>
            <a:r>
              <a:rPr lang="ko-KR" altLang="en-US" sz="2400" dirty="0">
                <a:latin typeface="+mn-ea"/>
              </a:rPr>
              <a:t>창문 좀 열어 </a:t>
            </a:r>
            <a:r>
              <a:rPr lang="ko-KR" altLang="en-US" sz="2400" dirty="0" err="1">
                <a:latin typeface="+mn-ea"/>
              </a:rPr>
              <a:t>줄래</a:t>
            </a:r>
            <a:r>
              <a:rPr lang="en-US" altLang="ko-KR" sz="2400" dirty="0">
                <a:latin typeface="+mn-ea"/>
              </a:rPr>
              <a:t>?</a:t>
            </a:r>
            <a:endParaRPr lang="en-US" sz="24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86014" y="4407527"/>
            <a:ext cx="11631666" cy="1131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>
                <a:latin typeface="+mn-ea"/>
              </a:rPr>
              <a:t> </a:t>
            </a:r>
            <a:r>
              <a:rPr lang="en-US" altLang="ko-KR" sz="2400" dirty="0">
                <a:latin typeface="+mn-ea"/>
              </a:rPr>
              <a:t>3. A</a:t>
            </a:r>
            <a:r>
              <a:rPr lang="ko-KR" altLang="en-US" sz="2400" dirty="0">
                <a:latin typeface="+mn-ea"/>
              </a:rPr>
              <a:t>  백화점에 </a:t>
            </a:r>
            <a:r>
              <a:rPr lang="ko-KR" altLang="en-US" sz="2400" dirty="0">
                <a:solidFill>
                  <a:srgbClr val="FF0000"/>
                </a:solidFill>
                <a:latin typeface="+mn-ea"/>
              </a:rPr>
              <a:t>가는 김에 </a:t>
            </a:r>
            <a:r>
              <a:rPr lang="ko-KR" altLang="en-US" sz="2400" dirty="0">
                <a:latin typeface="+mn-ea"/>
              </a:rPr>
              <a:t>서점에 </a:t>
            </a:r>
            <a:r>
              <a:rPr lang="ko-KR" altLang="en-US" sz="2400" dirty="0" err="1">
                <a:latin typeface="+mn-ea"/>
              </a:rPr>
              <a:t>들러서</a:t>
            </a:r>
            <a:r>
              <a:rPr lang="ko-KR" altLang="en-US" sz="2400" dirty="0">
                <a:latin typeface="+mn-ea"/>
              </a:rPr>
              <a:t> 책 좀 사다 </a:t>
            </a:r>
            <a:r>
              <a:rPr lang="ko-KR" altLang="en-US" sz="2400" dirty="0" err="1">
                <a:latin typeface="+mn-ea"/>
              </a:rPr>
              <a:t>줄래요</a:t>
            </a:r>
            <a:r>
              <a:rPr lang="en-US" altLang="ko-KR" sz="2400" dirty="0">
                <a:latin typeface="+mn-ea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+mn-ea"/>
              </a:rPr>
              <a:t>      B </a:t>
            </a:r>
            <a:r>
              <a:rPr lang="ko-KR" altLang="en-US" sz="2400" dirty="0">
                <a:latin typeface="+mn-ea"/>
              </a:rPr>
              <a:t> 도와주고 싶은데</a:t>
            </a:r>
            <a:r>
              <a:rPr lang="en-US" altLang="ko-KR" sz="2400" dirty="0">
                <a:latin typeface="+mn-ea"/>
              </a:rPr>
              <a:t>… </a:t>
            </a:r>
            <a:r>
              <a:rPr lang="ko-KR" altLang="en-US" sz="2400" dirty="0">
                <a:latin typeface="+mn-ea"/>
              </a:rPr>
              <a:t>약속 시간에 늦어서 서점에 들를 시간이 없어요</a:t>
            </a:r>
            <a:r>
              <a:rPr lang="en-US" altLang="ko-KR" sz="2400" dirty="0">
                <a:latin typeface="+mn-ea"/>
              </a:rPr>
              <a:t>. </a:t>
            </a:r>
            <a:r>
              <a:rPr lang="ko-KR" altLang="en-US" sz="2400" dirty="0">
                <a:latin typeface="+mn-ea"/>
              </a:rPr>
              <a:t>미안해요</a:t>
            </a:r>
            <a:r>
              <a:rPr lang="en-US" altLang="ko-KR" sz="2400" dirty="0">
                <a:latin typeface="+mn-ea"/>
              </a:rPr>
              <a:t>.</a:t>
            </a:r>
            <a:endParaRPr lang="en-US" sz="2400" dirty="0">
              <a:latin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D27C51-1072-5444-A070-1B04F572CF50}"/>
              </a:ext>
            </a:extLst>
          </p:cNvPr>
          <p:cNvSpPr txBox="1"/>
          <p:nvPr/>
        </p:nvSpPr>
        <p:spPr>
          <a:xfrm>
            <a:off x="376502" y="1749112"/>
            <a:ext cx="11434498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(Attached to a </a:t>
            </a:r>
            <a:r>
              <a:rPr lang="en-US" altLang="ko-KR" sz="2800" dirty="0"/>
              <a:t>verb</a:t>
            </a:r>
            <a:r>
              <a:rPr lang="en-US" sz="2800" dirty="0"/>
              <a:t>) This is used when</a:t>
            </a:r>
            <a:r>
              <a:rPr lang="ko-KR" altLang="en-US" sz="2800" dirty="0"/>
              <a:t> </a:t>
            </a:r>
            <a:r>
              <a:rPr lang="en-US" altLang="ko-KR" sz="2800" dirty="0"/>
              <a:t>something</a:t>
            </a:r>
            <a:r>
              <a:rPr lang="ko-KR" altLang="en-US" sz="2800" dirty="0"/>
              <a:t> </a:t>
            </a:r>
            <a:r>
              <a:rPr lang="en-US" altLang="ko-KR" sz="2800" dirty="0"/>
              <a:t>is being done and thus something else is being added given the opportunity. </a:t>
            </a:r>
            <a:endParaRPr lang="en-US" sz="2800" dirty="0"/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6C1888A2-A7DA-4E95-B19F-F74A9C4CE6A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79F8E11-F9C4-4EC9-90A6-4F783D87DF8A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6A97CC4F-591A-41C4-86E3-DE4C1D6F3AF5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8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7AF0FB35-8547-46BF-BD2B-8610E8479F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9205B17-C8B4-41C1-AD6C-8A0CA0FFE5A5}"/>
              </a:ext>
            </a:extLst>
          </p:cNvPr>
          <p:cNvSpPr txBox="1"/>
          <p:nvPr/>
        </p:nvSpPr>
        <p:spPr>
          <a:xfrm>
            <a:off x="286014" y="1015937"/>
            <a:ext cx="8442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>
                <a:solidFill>
                  <a:srgbClr val="FF0000"/>
                </a:solidFill>
              </a:rPr>
              <a:t>ㄴ</a:t>
            </a:r>
            <a:r>
              <a:rPr lang="en-US" altLang="ko-KR" sz="3600" dirty="0">
                <a:solidFill>
                  <a:srgbClr val="FF0000"/>
                </a:solidFill>
              </a:rPr>
              <a:t>/</a:t>
            </a:r>
            <a:r>
              <a:rPr lang="ko-KR" altLang="en-US" sz="3600" dirty="0">
                <a:solidFill>
                  <a:srgbClr val="FF0000"/>
                </a:solidFill>
              </a:rPr>
              <a:t>는 김에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2921190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0C2956-B8C5-4DC5-BB38-A227558D7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2969" y="2270869"/>
            <a:ext cx="4546062" cy="329652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090CC67-0C13-46CD-BBE8-7DA4B57A0EC4}"/>
              </a:ext>
            </a:extLst>
          </p:cNvPr>
          <p:cNvGrpSpPr/>
          <p:nvPr/>
        </p:nvGrpSpPr>
        <p:grpSpPr>
          <a:xfrm>
            <a:off x="2688094" y="288464"/>
            <a:ext cx="6815812" cy="521651"/>
            <a:chOff x="2688094" y="288464"/>
            <a:chExt cx="6815812" cy="521651"/>
          </a:xfrm>
        </p:grpSpPr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9512DEF9-53AD-4CC7-B30C-74FA2F0BBCAB}"/>
                </a:ext>
              </a:extLst>
            </p:cNvPr>
            <p:cNvSpPr txBox="1">
              <a:spLocks/>
            </p:cNvSpPr>
            <p:nvPr/>
          </p:nvSpPr>
          <p:spPr>
            <a:xfrm>
              <a:off x="3297519" y="288464"/>
              <a:ext cx="6206387" cy="52165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8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19F615D-6589-43A8-B092-01E1A5859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88094" y="333912"/>
              <a:ext cx="609423" cy="430753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3D1F4C9-496B-4182-A590-E958D7B9F57F}"/>
              </a:ext>
            </a:extLst>
          </p:cNvPr>
          <p:cNvSpPr txBox="1"/>
          <p:nvPr/>
        </p:nvSpPr>
        <p:spPr>
          <a:xfrm>
            <a:off x="326255" y="1122367"/>
            <a:ext cx="8442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>
                <a:solidFill>
                  <a:srgbClr val="FF0000"/>
                </a:solidFill>
              </a:rPr>
              <a:t>ㄴ</a:t>
            </a:r>
            <a:r>
              <a:rPr lang="en-US" altLang="ko-KR" sz="3600" dirty="0">
                <a:solidFill>
                  <a:srgbClr val="FF0000"/>
                </a:solidFill>
              </a:rPr>
              <a:t>/</a:t>
            </a:r>
            <a:r>
              <a:rPr lang="ko-KR" altLang="en-US" sz="3600" dirty="0">
                <a:solidFill>
                  <a:srgbClr val="FF0000"/>
                </a:solidFill>
              </a:rPr>
              <a:t>는 김에</a:t>
            </a:r>
            <a:endParaRPr lang="en-US" altLang="ko-KR" sz="2000" dirty="0"/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417924" y="1828794"/>
            <a:ext cx="3447821" cy="997530"/>
          </a:xfrm>
          <a:prstGeom prst="wedgeRoundRectCallout">
            <a:avLst>
              <a:gd name="adj1" fmla="val -50616"/>
              <a:gd name="adj2" fmla="val 79988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  <a:latin typeface="+mn-ea"/>
              </a:rPr>
              <a:t>도서관에 </a:t>
            </a:r>
            <a:r>
              <a:rPr lang="ko-KR" altLang="en-US" sz="2400" dirty="0">
                <a:solidFill>
                  <a:srgbClr val="FF0000"/>
                </a:solidFill>
                <a:latin typeface="+mn-ea"/>
              </a:rPr>
              <a:t>가는</a:t>
            </a:r>
            <a:r>
              <a:rPr lang="ko-KR" altLang="en-US" sz="2400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2400" dirty="0">
                <a:solidFill>
                  <a:srgbClr val="FF0000"/>
                </a:solidFill>
                <a:latin typeface="+mn-ea"/>
              </a:rPr>
              <a:t>김에 </a:t>
            </a:r>
            <a:endParaRPr lang="en-US" altLang="ko-KR" sz="2400" dirty="0">
              <a:solidFill>
                <a:srgbClr val="FF0000"/>
              </a:solidFill>
              <a:latin typeface="+mn-ea"/>
            </a:endParaRPr>
          </a:p>
          <a:p>
            <a:pPr algn="ctr"/>
            <a:r>
              <a:rPr lang="ko-KR" altLang="en-US" sz="2400" dirty="0">
                <a:solidFill>
                  <a:schemeClr val="tx1"/>
                </a:solidFill>
                <a:latin typeface="+mn-ea"/>
              </a:rPr>
              <a:t>책 좀 빌려 </a:t>
            </a:r>
            <a:r>
              <a:rPr lang="ko-KR" altLang="en-US" sz="2400" dirty="0" err="1">
                <a:solidFill>
                  <a:schemeClr val="tx1"/>
                </a:solidFill>
                <a:latin typeface="+mn-ea"/>
              </a:rPr>
              <a:t>줄래</a:t>
            </a:r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?</a:t>
            </a:r>
            <a:endParaRPr lang="en-US" sz="24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26255" y="1953363"/>
            <a:ext cx="3067859" cy="850797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  <a:latin typeface="+mn-ea"/>
              </a:rPr>
              <a:t>학교 끝나고 도서관에 갈 거야</a:t>
            </a:r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.</a:t>
            </a:r>
            <a:endParaRPr lang="en-US" sz="24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5086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8A9BF7-F857-413A-ADB8-2D3E4CF21C62}"/>
              </a:ext>
            </a:extLst>
          </p:cNvPr>
          <p:cNvSpPr txBox="1"/>
          <p:nvPr/>
        </p:nvSpPr>
        <p:spPr>
          <a:xfrm>
            <a:off x="2955219" y="4435813"/>
            <a:ext cx="4651140" cy="421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2825516" y="5233098"/>
            <a:ext cx="18632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온 김에</a:t>
            </a:r>
            <a:endParaRPr lang="en-US" sz="25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F50413D-F4C9-43D2-9B4C-7352161B38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8020" y="1097485"/>
            <a:ext cx="3515960" cy="25269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3307404" y="4153299"/>
            <a:ext cx="55771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집에 일찍 </a:t>
            </a:r>
            <a:r>
              <a:rPr lang="en-US" altLang="ko-KR" sz="2500" dirty="0"/>
              <a:t>__________ </a:t>
            </a:r>
            <a:r>
              <a:rPr lang="ko-KR" altLang="en-US" sz="2500" dirty="0"/>
              <a:t>청소를 했어요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5280789" y="5233098"/>
            <a:ext cx="18632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올 김에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7940599" y="5233098"/>
            <a:ext cx="18632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오는 김에</a:t>
            </a:r>
            <a:endParaRPr lang="en-US" sz="25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7240317-15FB-4BB1-894A-0F1F1267AC1D}"/>
              </a:ext>
            </a:extLst>
          </p:cNvPr>
          <p:cNvSpPr/>
          <p:nvPr/>
        </p:nvSpPr>
        <p:spPr>
          <a:xfrm>
            <a:off x="2716265" y="5244807"/>
            <a:ext cx="477908" cy="4813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CF2ECAB-3A63-450B-9E40-9F23EDDB33E8}"/>
              </a:ext>
            </a:extLst>
          </p:cNvPr>
          <p:cNvSpPr/>
          <p:nvPr/>
        </p:nvSpPr>
        <p:spPr>
          <a:xfrm>
            <a:off x="8053531" y="3460502"/>
            <a:ext cx="16373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9A25FE0-E1F1-479A-9BEB-5D3F1F16E314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06F328C7-CF89-48CE-A368-34B08918F3B6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8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43065B3C-2F55-46D2-A5DE-75038220A3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32876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 err="1">
                <a:solidFill>
                  <a:srgbClr val="FF0000"/>
                </a:solidFill>
              </a:rPr>
              <a:t>려다가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256182" y="3317333"/>
            <a:ext cx="9810604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435429" y="3006916"/>
            <a:ext cx="1175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1. </a:t>
            </a:r>
            <a:r>
              <a:rPr lang="ko-KR" altLang="en-US" sz="2400" dirty="0"/>
              <a:t>잠을 </a:t>
            </a:r>
            <a:r>
              <a:rPr lang="ko-KR" altLang="en-US" sz="2400" b="1" dirty="0" err="1">
                <a:solidFill>
                  <a:srgbClr val="FF0000"/>
                </a:solidFill>
              </a:rPr>
              <a:t>자려다가</a:t>
            </a:r>
            <a:r>
              <a:rPr lang="ko-KR" altLang="en-US" sz="2400" dirty="0"/>
              <a:t> 갑자기 할 일이 생각나서 책상 앞에 앉았어요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435429" y="3748591"/>
            <a:ext cx="11124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2. </a:t>
            </a:r>
            <a:r>
              <a:rPr lang="ko-KR" altLang="en-US" sz="2400" dirty="0"/>
              <a:t>케이크를 먼저 </a:t>
            </a:r>
            <a:r>
              <a:rPr lang="ko-KR" altLang="en-US" sz="2400" b="1" dirty="0" err="1">
                <a:solidFill>
                  <a:srgbClr val="FF0000"/>
                </a:solidFill>
              </a:rPr>
              <a:t>먹으려다가</a:t>
            </a:r>
            <a:r>
              <a:rPr lang="ko-KR" altLang="en-US" sz="2400" dirty="0"/>
              <a:t> 언니가 오면 같이 먹으려고 냉장고에 넣어 두었어요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435429" y="4490266"/>
            <a:ext cx="10075570" cy="1140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/>
              <a:t>3. A</a:t>
            </a:r>
            <a:r>
              <a:rPr lang="ko-KR" altLang="en-US" sz="2400" dirty="0"/>
              <a:t>  오늘 수업 후에 도서관에 간다고 하지 않았어요</a:t>
            </a:r>
            <a:r>
              <a:rPr lang="en-US" altLang="ko-KR" sz="2400" dirty="0"/>
              <a:t>?</a:t>
            </a:r>
            <a:r>
              <a:rPr lang="en-US" sz="2400" dirty="0"/>
              <a:t>           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    B </a:t>
            </a:r>
            <a:r>
              <a:rPr lang="ko-KR" altLang="en-US" sz="2400" dirty="0"/>
              <a:t> 도서관에 </a:t>
            </a:r>
            <a:r>
              <a:rPr lang="ko-KR" altLang="en-US" sz="2400" b="1" dirty="0" err="1">
                <a:solidFill>
                  <a:srgbClr val="FF0000"/>
                </a:solidFill>
              </a:rPr>
              <a:t>가려다가</a:t>
            </a:r>
            <a:r>
              <a:rPr lang="ko-KR" altLang="en-US" sz="2400" dirty="0"/>
              <a:t> 피곤해서 그냥 집에 왔어요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179247" y="2064545"/>
            <a:ext cx="11756571" cy="4924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600" dirty="0"/>
              <a:t>(Attached to a verb) This is used when an action or situation changes or stops.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87FC7918-A640-40F6-8D1C-160EACFA4C7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4AB6116-9120-4A6B-BF7D-12348DF1F87B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2E8694F1-9DA6-485B-B742-6209589FC051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9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E1279CD-3EFA-412C-B7B5-990AAB0254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1346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268142" y="5752056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F15DF1-2041-4905-B0B9-4B35AC533B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3191" y="2572992"/>
            <a:ext cx="4027048" cy="339988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419D463F-FF8B-4996-B6BE-6709F97E36B3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7F645FF0-1DCC-4130-9A98-A40DAE577519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9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B3E6BE3-67FA-4449-AA7B-515D72A383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DE1CC7AA-4B79-4A82-8990-EF0B1632FE97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 err="1">
                <a:solidFill>
                  <a:srgbClr val="FF0000"/>
                </a:solidFill>
              </a:rPr>
              <a:t>려다가</a:t>
            </a:r>
            <a:endParaRPr lang="en-US" altLang="ko-KR" sz="2000" dirty="0"/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697471" y="2080440"/>
            <a:ext cx="4362450" cy="1348560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솔직하게 </a:t>
            </a:r>
            <a:r>
              <a:rPr lang="ko-KR" altLang="en-US" sz="2400" b="1" dirty="0" err="1">
                <a:solidFill>
                  <a:srgbClr val="FF0000"/>
                </a:solidFill>
              </a:rPr>
              <a:t>말하려다가</a:t>
            </a:r>
            <a:r>
              <a:rPr lang="ko-KR" altLang="en-US" sz="2400" dirty="0">
                <a:solidFill>
                  <a:schemeClr val="tx1"/>
                </a:solidFill>
              </a:rPr>
              <a:t> 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친구가 상처받을까 봐 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돌려서 말했어요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441688" y="2080440"/>
            <a:ext cx="3091503" cy="1007421"/>
          </a:xfrm>
          <a:prstGeom prst="wedgeRoundRectCallout">
            <a:avLst>
              <a:gd name="adj1" fmla="val 67069"/>
              <a:gd name="adj2" fmla="val 87388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친구한테 솔직하게 말했어요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8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2336584" y="3931436"/>
            <a:ext cx="751883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(</a:t>
            </a:r>
            <a:r>
              <a:rPr lang="ko-KR" altLang="en-US" sz="2500" dirty="0"/>
              <a:t>자리에서 일어나다</a:t>
            </a:r>
            <a:r>
              <a:rPr lang="en-US" altLang="ko-KR" sz="2500" dirty="0"/>
              <a:t>) </a:t>
            </a:r>
            <a:r>
              <a:rPr lang="ko-KR" altLang="en-US" sz="2500" dirty="0"/>
              <a:t>다리에 힘이 없어서 넘어졌어요</a:t>
            </a:r>
            <a:r>
              <a:rPr lang="en-US" altLang="ko-KR" sz="2500" dirty="0"/>
              <a:t>.</a:t>
            </a:r>
            <a:r>
              <a:rPr lang="en-US" sz="2500" dirty="0"/>
              <a:t>                   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0526" y="4383900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2336583" y="4442390"/>
            <a:ext cx="35544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자리에서 </a:t>
            </a:r>
            <a:r>
              <a:rPr lang="ko-KR" altLang="en-US" sz="2500" b="1" dirty="0" err="1">
                <a:solidFill>
                  <a:srgbClr val="FF0000"/>
                </a:solidFill>
              </a:rPr>
              <a:t>일어나려다가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2034711" y="5279704"/>
            <a:ext cx="812257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자리에서 </a:t>
            </a:r>
            <a:r>
              <a:rPr lang="ko-KR" altLang="en-US" sz="2500" b="1" dirty="0" err="1">
                <a:solidFill>
                  <a:srgbClr val="FF0000"/>
                </a:solidFill>
              </a:rPr>
              <a:t>일어나려다가</a:t>
            </a:r>
            <a:r>
              <a:rPr lang="ko-KR" altLang="en-US" sz="2500" b="1" dirty="0">
                <a:solidFill>
                  <a:srgbClr val="FF0000"/>
                </a:solidFill>
              </a:rPr>
              <a:t> </a:t>
            </a:r>
            <a:r>
              <a:rPr lang="ko-KR" altLang="en-US" sz="2500" dirty="0"/>
              <a:t>다리에 힘이 없어서 넘어졌어요</a:t>
            </a:r>
            <a:r>
              <a:rPr lang="en-US" altLang="ko-KR" sz="2500" dirty="0"/>
              <a:t>.</a:t>
            </a:r>
            <a:r>
              <a:rPr lang="en-US" sz="2500" dirty="0"/>
              <a:t>                      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E910E4F-8A50-4E11-94B5-8C1102673FA1}"/>
              </a:ext>
            </a:extLst>
          </p:cNvPr>
          <p:cNvSpPr/>
          <p:nvPr/>
        </p:nvSpPr>
        <p:spPr>
          <a:xfrm>
            <a:off x="7365779" y="3376252"/>
            <a:ext cx="427625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https://www.clipart.email/clipart/falling-out-of-chair-clipart-29320.html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8924A0-4C72-46A2-AD7A-430D6ADFF9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108" y="1185297"/>
            <a:ext cx="2197785" cy="24123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49F35EAC-C740-449A-9E57-36A1C1D54221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1EBAC9B2-9F64-4166-8DA0-E62232CAE1D4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9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A67B5CF-45DC-43D0-B97E-66E9BCD28B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8171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던데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256182" y="3317333"/>
            <a:ext cx="9810604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256182" y="2922951"/>
            <a:ext cx="1175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n-ea"/>
              </a:rPr>
              <a:t>1. </a:t>
            </a:r>
            <a:r>
              <a:rPr lang="ko-KR" altLang="en-US" sz="2400" dirty="0">
                <a:latin typeface="+mn-ea"/>
              </a:rPr>
              <a:t>민수가 급하게 </a:t>
            </a:r>
            <a:r>
              <a:rPr lang="ko-KR" altLang="en-US" sz="2400" b="1" dirty="0">
                <a:solidFill>
                  <a:srgbClr val="FF0000"/>
                </a:solidFill>
                <a:latin typeface="+mn-ea"/>
              </a:rPr>
              <a:t>나가던데</a:t>
            </a:r>
            <a:r>
              <a:rPr lang="ko-KR" altLang="en-US" sz="2400" dirty="0">
                <a:latin typeface="+mn-ea"/>
              </a:rPr>
              <a:t> 무슨 일이 있어요</a:t>
            </a:r>
            <a:r>
              <a:rPr lang="en-US" altLang="ko-KR" sz="2400" dirty="0">
                <a:latin typeface="+mn-ea"/>
              </a:rPr>
              <a:t>?</a:t>
            </a:r>
            <a:endParaRPr lang="en-US" sz="2400" dirty="0"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256182" y="3558497"/>
            <a:ext cx="11756569" cy="1010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2400" dirty="0">
                <a:latin typeface="+mn-ea"/>
              </a:rPr>
              <a:t>2.</a:t>
            </a:r>
            <a:r>
              <a:rPr lang="ko-KR" altLang="en-US" sz="2400" dirty="0">
                <a:latin typeface="+mn-ea"/>
              </a:rPr>
              <a:t> </a:t>
            </a:r>
            <a:r>
              <a:rPr lang="en-US" altLang="ko-KR" sz="2400" dirty="0">
                <a:latin typeface="+mn-ea"/>
              </a:rPr>
              <a:t>A </a:t>
            </a:r>
            <a:r>
              <a:rPr lang="ko-KR" altLang="en-US" sz="2400" dirty="0">
                <a:latin typeface="+mn-ea"/>
              </a:rPr>
              <a:t>유나 어디에 있는지 알아</a:t>
            </a:r>
            <a:r>
              <a:rPr lang="en-US" altLang="ko-KR" sz="2400" dirty="0">
                <a:latin typeface="+mn-ea"/>
              </a:rPr>
              <a:t>?</a:t>
            </a:r>
          </a:p>
          <a:p>
            <a:pPr>
              <a:lnSpc>
                <a:spcPct val="130000"/>
              </a:lnSpc>
            </a:pPr>
            <a:r>
              <a:rPr lang="en-US" sz="2400" dirty="0">
                <a:latin typeface="+mn-ea"/>
              </a:rPr>
              <a:t>    B  </a:t>
            </a:r>
            <a:r>
              <a:rPr lang="ko-KR" altLang="en-US" sz="2400" dirty="0">
                <a:latin typeface="+mn-ea"/>
              </a:rPr>
              <a:t>조금 전에 음악실에 </a:t>
            </a:r>
            <a:r>
              <a:rPr lang="ko-KR" altLang="en-US" sz="2400" b="1" dirty="0">
                <a:solidFill>
                  <a:srgbClr val="FF0000"/>
                </a:solidFill>
                <a:latin typeface="+mn-ea"/>
              </a:rPr>
              <a:t>있던데</a:t>
            </a:r>
            <a:r>
              <a:rPr lang="ko-KR" altLang="en-US" sz="2400" dirty="0">
                <a:latin typeface="+mn-ea"/>
              </a:rPr>
              <a:t> 거기 가 봐</a:t>
            </a:r>
            <a:r>
              <a:rPr lang="en-US" altLang="ko-KR" sz="2400" dirty="0">
                <a:latin typeface="+mn-ea"/>
              </a:rPr>
              <a:t>.</a:t>
            </a:r>
            <a:r>
              <a:rPr lang="en-US" sz="2400" dirty="0">
                <a:latin typeface="+mn-ea"/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56182" y="4743168"/>
            <a:ext cx="10075570" cy="1002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2400" dirty="0">
                <a:latin typeface="+mn-ea"/>
              </a:rPr>
              <a:t>3. A</a:t>
            </a:r>
            <a:r>
              <a:rPr lang="ko-KR" altLang="en-US" sz="2400" dirty="0">
                <a:latin typeface="+mn-ea"/>
              </a:rPr>
              <a:t>  엄마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영화 보고 뭐 먹어요</a:t>
            </a:r>
            <a:r>
              <a:rPr lang="en-US" altLang="ko-KR" sz="2400" dirty="0">
                <a:latin typeface="+mn-ea"/>
              </a:rPr>
              <a:t>?</a:t>
            </a:r>
          </a:p>
          <a:p>
            <a:pPr>
              <a:lnSpc>
                <a:spcPct val="130000"/>
              </a:lnSpc>
            </a:pPr>
            <a:r>
              <a:rPr lang="en-US" sz="2400" dirty="0">
                <a:latin typeface="+mn-ea"/>
              </a:rPr>
              <a:t>    B </a:t>
            </a:r>
            <a:r>
              <a:rPr lang="ko-KR" altLang="en-US" sz="2400" dirty="0">
                <a:latin typeface="+mn-ea"/>
              </a:rPr>
              <a:t> 새로 생긴 햄버거 집 햄버거가 </a:t>
            </a:r>
            <a:r>
              <a:rPr lang="ko-KR" altLang="en-US" sz="2400" b="1" dirty="0">
                <a:solidFill>
                  <a:srgbClr val="FF0000"/>
                </a:solidFill>
                <a:latin typeface="+mn-ea"/>
              </a:rPr>
              <a:t>맛있던데</a:t>
            </a:r>
            <a:r>
              <a:rPr lang="ko-KR" altLang="en-US" sz="2400" dirty="0">
                <a:latin typeface="+mn-ea"/>
              </a:rPr>
              <a:t> 거기 한번 가 보자</a:t>
            </a:r>
            <a:r>
              <a:rPr lang="en-US" altLang="ko-KR" sz="2400" dirty="0">
                <a:latin typeface="+mn-ea"/>
              </a:rPr>
              <a:t>.</a:t>
            </a:r>
            <a:endParaRPr lang="en-US" sz="2400" dirty="0">
              <a:latin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179248" y="1733145"/>
            <a:ext cx="11756571" cy="8925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600" dirty="0"/>
              <a:t>(Attached to a verb or an adjective) This is used when a related past situation provided in the first part leads to a suggestion in the second part.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87FC7918-A640-40F6-8D1C-160EACFA4C7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7734995-3551-4F16-83A4-A55615F150D9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D7501A4B-8A0A-452D-8CA3-4D110D0355BE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D152829-EAFD-42A5-99D9-2E01E28B10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263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21617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286014" y="3025899"/>
            <a:ext cx="10092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1. </a:t>
            </a:r>
            <a:r>
              <a:rPr lang="ko-KR" altLang="en-US" sz="2400" dirty="0"/>
              <a:t>방학 동안 매일 일찍 </a:t>
            </a:r>
            <a:r>
              <a:rPr lang="ko-KR" altLang="en-US" sz="2400" b="1" dirty="0">
                <a:solidFill>
                  <a:srgbClr val="FF0000"/>
                </a:solidFill>
              </a:rPr>
              <a:t>일어난다면서</a:t>
            </a:r>
            <a:r>
              <a:rPr lang="ko-KR" altLang="en-US" sz="2400" dirty="0"/>
              <a:t> 오늘도 늦잠을 자면 어떡해</a:t>
            </a:r>
            <a:r>
              <a:rPr lang="en-US" altLang="ko-KR" sz="2400" dirty="0"/>
              <a:t>?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286014" y="3716713"/>
            <a:ext cx="1042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2. </a:t>
            </a:r>
            <a:r>
              <a:rPr lang="ko-KR" altLang="en-US" sz="2400" dirty="0"/>
              <a:t>몸에 나쁜 음식을 안 </a:t>
            </a:r>
            <a:r>
              <a:rPr lang="ko-KR" altLang="en-US" sz="2400" b="1" dirty="0">
                <a:solidFill>
                  <a:srgbClr val="FF0000"/>
                </a:solidFill>
              </a:rPr>
              <a:t>먹겠다면서</a:t>
            </a:r>
            <a:r>
              <a:rPr lang="ko-KR" altLang="en-US" sz="2400" dirty="0"/>
              <a:t> 아이스크림을 왜 그렇게 많이 먹어</a:t>
            </a:r>
            <a:r>
              <a:rPr lang="en-US" altLang="ko-KR" sz="2400" dirty="0"/>
              <a:t>?</a:t>
            </a:r>
            <a:r>
              <a:rPr lang="ko-KR" altLang="en-US" sz="2400" dirty="0"/>
              <a:t>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86014" y="4407527"/>
            <a:ext cx="11285846" cy="1163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500" dirty="0"/>
              <a:t>3. </a:t>
            </a:r>
            <a:r>
              <a:rPr lang="en-US" altLang="ko-KR" sz="2400" dirty="0"/>
              <a:t>A</a:t>
            </a:r>
            <a:r>
              <a:rPr lang="ko-KR" altLang="en-US" sz="2400" dirty="0"/>
              <a:t>  언니</a:t>
            </a:r>
            <a:r>
              <a:rPr lang="en-US" altLang="ko-KR" sz="2400" dirty="0"/>
              <a:t>, </a:t>
            </a:r>
            <a:r>
              <a:rPr lang="ko-KR" altLang="en-US" sz="2400" dirty="0"/>
              <a:t>주말에 놀이동산 가자</a:t>
            </a:r>
            <a:r>
              <a:rPr lang="en-US" altLang="ko-KR" sz="24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    B </a:t>
            </a:r>
            <a:r>
              <a:rPr lang="ko-KR" altLang="en-US" sz="2400" dirty="0"/>
              <a:t> 숙제가 </a:t>
            </a:r>
            <a:r>
              <a:rPr lang="ko-KR" altLang="en-US" sz="2400" b="1" dirty="0">
                <a:solidFill>
                  <a:srgbClr val="FF0000"/>
                </a:solidFill>
              </a:rPr>
              <a:t>많다면서</a:t>
            </a:r>
            <a:r>
              <a:rPr lang="ko-KR" altLang="en-US" sz="2400" dirty="0"/>
              <a:t> 주말에 놀이동산 가도 돼</a:t>
            </a:r>
            <a:r>
              <a:rPr lang="en-US" altLang="ko-KR" sz="2400" dirty="0"/>
              <a:t>?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D27C51-1072-5444-A070-1B04F572CF50}"/>
              </a:ext>
            </a:extLst>
          </p:cNvPr>
          <p:cNvSpPr txBox="1"/>
          <p:nvPr/>
        </p:nvSpPr>
        <p:spPr>
          <a:xfrm>
            <a:off x="376502" y="1749112"/>
            <a:ext cx="11434498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(Attached to a </a:t>
            </a:r>
            <a:r>
              <a:rPr lang="en-US" altLang="ko-KR" sz="2800" dirty="0"/>
              <a:t>verb or</a:t>
            </a:r>
            <a:r>
              <a:rPr lang="ko-KR" altLang="en-US" sz="2800" dirty="0"/>
              <a:t> </a:t>
            </a:r>
            <a:r>
              <a:rPr lang="en-US" altLang="ko-KR" sz="2800" dirty="0"/>
              <a:t>an adjective</a:t>
            </a:r>
            <a:r>
              <a:rPr lang="en-US" sz="2800" dirty="0"/>
              <a:t>) This is used to confirm what the speaker has heard about the listener from someone else.</a:t>
            </a: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6C1888A2-A7DA-4E95-B19F-F74A9C4CE6A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46974AF-B60D-4AD5-9EC7-C0852DC3E88A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DACE4A3D-66DE-44EB-B4A1-EA0912AB5EF6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10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3AA08CC-E322-4A3A-9511-FBD7BB569E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BD7518C-4B56-4F58-87C4-ECA67049F03D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ㄴ</a:t>
            </a:r>
            <a:r>
              <a:rPr lang="en-US" altLang="ko-KR" sz="3600" dirty="0">
                <a:solidFill>
                  <a:srgbClr val="FF0000"/>
                </a:solidFill>
              </a:rPr>
              <a:t>/</a:t>
            </a:r>
            <a:r>
              <a:rPr lang="ko-KR" altLang="en-US" sz="3600" dirty="0">
                <a:solidFill>
                  <a:srgbClr val="FF0000"/>
                </a:solidFill>
              </a:rPr>
              <a:t>는다면서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296768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A4CDC7-B66C-4ED6-91E6-34A2A1B5D1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253" y="2079468"/>
            <a:ext cx="4877493" cy="391271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3C51F47-992C-415D-85D7-89F99B69320F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27E6F7ED-02CE-4F9F-A874-5D346E225E9A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10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452B888-98C0-4B15-BC81-FDBD95AEB1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BD12EE0-8CD5-4981-B61D-0CE83D64AD22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ㄴ</a:t>
            </a:r>
            <a:r>
              <a:rPr lang="en-US" altLang="ko-KR" sz="3600" dirty="0">
                <a:solidFill>
                  <a:srgbClr val="FF0000"/>
                </a:solidFill>
              </a:rPr>
              <a:t>/</a:t>
            </a:r>
            <a:r>
              <a:rPr lang="ko-KR" altLang="en-US" sz="3600" dirty="0">
                <a:solidFill>
                  <a:srgbClr val="FF0000"/>
                </a:solidFill>
              </a:rPr>
              <a:t>는다면서</a:t>
            </a:r>
            <a:endParaRPr lang="en-US" altLang="ko-KR" sz="2000" dirty="0"/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410148" y="1798185"/>
            <a:ext cx="3276790" cy="1023991"/>
          </a:xfrm>
          <a:prstGeom prst="wedgeRoundRectCallout">
            <a:avLst>
              <a:gd name="adj1" fmla="val -50074"/>
              <a:gd name="adj2" fmla="val 84078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  <a:latin typeface="+mn-ea"/>
              </a:rPr>
              <a:t>피곤하다면서</a:t>
            </a:r>
            <a:r>
              <a:rPr lang="ko-KR" altLang="en-US" sz="2400" dirty="0">
                <a:solidFill>
                  <a:schemeClr val="tx1"/>
                </a:solidFill>
                <a:latin typeface="+mn-ea"/>
              </a:rPr>
              <a:t> </a:t>
            </a:r>
            <a:endParaRPr lang="en-US" altLang="ko-KR" sz="24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2400" dirty="0">
                <a:solidFill>
                  <a:schemeClr val="tx1"/>
                </a:solidFill>
                <a:latin typeface="+mn-ea"/>
              </a:rPr>
              <a:t>왜 아직도 안 자니</a:t>
            </a:r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?</a:t>
            </a:r>
            <a:endParaRPr lang="en-US" sz="24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1139643" y="1967471"/>
            <a:ext cx="2906370" cy="675057"/>
          </a:xfrm>
          <a:prstGeom prst="wedgeRoundRectCallout">
            <a:avLst>
              <a:gd name="adj1" fmla="val 57649"/>
              <a:gd name="adj2" fmla="val 9342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  <a:latin typeface="+mn-ea"/>
              </a:rPr>
              <a:t>너무 피곤해</a:t>
            </a:r>
            <a:r>
              <a:rPr lang="en-US" altLang="ko-KR" sz="2400" dirty="0">
                <a:solidFill>
                  <a:schemeClr val="tx1"/>
                </a:solidFill>
                <a:latin typeface="+mn-ea"/>
              </a:rPr>
              <a:t>.</a:t>
            </a:r>
            <a:endParaRPr lang="en-US" sz="24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13316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1834229" y="5240722"/>
            <a:ext cx="252441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맛이 없다면서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2800872" y="4292558"/>
            <a:ext cx="670303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500" dirty="0"/>
              <a:t>__________ </a:t>
            </a:r>
            <a:r>
              <a:rPr lang="ko-KR" altLang="en-US" sz="2500" dirty="0"/>
              <a:t>다 먹었네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5148951" y="5223112"/>
            <a:ext cx="224898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맛이 없어서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8188251" y="5205503"/>
            <a:ext cx="223363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맛이 없길래</a:t>
            </a:r>
            <a:endParaRPr lang="en-US" sz="25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7240317-15FB-4BB1-894A-0F1F1267AC1D}"/>
              </a:ext>
            </a:extLst>
          </p:cNvPr>
          <p:cNvSpPr/>
          <p:nvPr/>
        </p:nvSpPr>
        <p:spPr>
          <a:xfrm>
            <a:off x="1770115" y="5237668"/>
            <a:ext cx="477908" cy="4813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CF2ECAB-3A63-450B-9E40-9F23EDDB33E8}"/>
              </a:ext>
            </a:extLst>
          </p:cNvPr>
          <p:cNvSpPr/>
          <p:nvPr/>
        </p:nvSpPr>
        <p:spPr>
          <a:xfrm>
            <a:off x="8188251" y="3715947"/>
            <a:ext cx="351425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https://dribbble.com/shots/10583540-eat-delicious-food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942DB9D-98B8-4E6D-A3DB-9DAB8BE6DC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9947" y="1202034"/>
            <a:ext cx="3572106" cy="2789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FC3235E6-F96F-40A8-8782-66B95BAA5D5C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2C7BD8D0-79FF-4666-B123-58DA2F7C164B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10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F5BBB0F4-1A6F-4F3E-BFF1-317DDF544B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13438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52459" y="1173014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>
                <a:solidFill>
                  <a:srgbClr val="FF0000"/>
                </a:solidFill>
              </a:rPr>
              <a:t>면 몰라도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256182" y="3317333"/>
            <a:ext cx="9810604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179248" y="3150563"/>
            <a:ext cx="11756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400" dirty="0"/>
              <a:t>1. </a:t>
            </a:r>
            <a:r>
              <a:rPr lang="ko-KR" altLang="en-US" sz="2400" dirty="0"/>
              <a:t>너무 </a:t>
            </a:r>
            <a:r>
              <a:rPr lang="ko-KR" altLang="en-US" sz="2400" b="1" dirty="0">
                <a:solidFill>
                  <a:srgbClr val="FF0000"/>
                </a:solidFill>
              </a:rPr>
              <a:t>매우면 몰라도 </a:t>
            </a:r>
            <a:r>
              <a:rPr lang="ko-KR" altLang="en-US" sz="2400" dirty="0"/>
              <a:t>대부분의 한국 음식은 다 먹을 수 있어요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179248" y="3892238"/>
            <a:ext cx="11124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400" dirty="0"/>
              <a:t>2. </a:t>
            </a:r>
            <a:r>
              <a:rPr lang="ko-KR" altLang="en-US" sz="2400" dirty="0"/>
              <a:t>선물을 </a:t>
            </a:r>
            <a:r>
              <a:rPr lang="ko-KR" altLang="en-US" sz="2400" b="1" dirty="0">
                <a:solidFill>
                  <a:srgbClr val="FF0000"/>
                </a:solidFill>
              </a:rPr>
              <a:t>받으면 몰라도 </a:t>
            </a:r>
            <a:r>
              <a:rPr lang="ko-KR" altLang="en-US" sz="2400" dirty="0"/>
              <a:t>내 용돈으로는 그 비싼 걸 살 수 없어요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56183" y="4633913"/>
            <a:ext cx="10075570" cy="1140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/>
              <a:t>3. A</a:t>
            </a:r>
            <a:r>
              <a:rPr lang="ko-KR" altLang="en-US" sz="2400" dirty="0"/>
              <a:t>  주말에 비가 온다고 하던데 캠핑은 갈 거예요</a:t>
            </a:r>
            <a:r>
              <a:rPr lang="en-US" altLang="ko-KR" sz="2400" dirty="0"/>
              <a:t>?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dirty="0"/>
              <a:t>    B </a:t>
            </a:r>
            <a:r>
              <a:rPr lang="ko-KR" altLang="en-US" sz="2400" dirty="0"/>
              <a:t> 폭우가 </a:t>
            </a:r>
            <a:r>
              <a:rPr lang="ko-KR" altLang="en-US" sz="2400" b="1" dirty="0">
                <a:solidFill>
                  <a:srgbClr val="FF0000"/>
                </a:solidFill>
              </a:rPr>
              <a:t>쏟아지면 몰라도 </a:t>
            </a:r>
            <a:r>
              <a:rPr lang="ko-KR" altLang="en-US" sz="2400" dirty="0"/>
              <a:t>안 그러면 계획대로 캠핑을 갈 거예요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179248" y="1916781"/>
            <a:ext cx="11756571" cy="8925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600" dirty="0"/>
              <a:t>(Attached to a verb or an adjective) This is used when the current situation does not match what will</a:t>
            </a:r>
            <a:r>
              <a:rPr lang="ko-KR" altLang="en-US" sz="2600" dirty="0"/>
              <a:t> </a:t>
            </a:r>
            <a:r>
              <a:rPr lang="en-US" altLang="ko-KR" sz="2600" dirty="0"/>
              <a:t>happen. This is usually used in exceptional</a:t>
            </a:r>
            <a:r>
              <a:rPr lang="ko-KR" altLang="en-US" sz="2600" dirty="0"/>
              <a:t> </a:t>
            </a:r>
            <a:r>
              <a:rPr lang="en-US" altLang="ko-KR" sz="2600" dirty="0"/>
              <a:t>cases.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87FC7918-A640-40F6-8D1C-160EACFA4C7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483B3A0-EB49-40D7-ADA9-79408882A2A2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C81ECC26-3CAE-48EB-9C0E-5CF0595FA51E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11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799F179-674A-42E0-9841-CBB5A6276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1382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A5DE7F-22D5-4E8C-984E-4F37D7B0A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5227" y="2659544"/>
            <a:ext cx="3987935" cy="329438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596EF4D-2AA5-4001-A88D-5E633B14AE2E}"/>
              </a:ext>
            </a:extLst>
          </p:cNvPr>
          <p:cNvSpPr/>
          <p:nvPr/>
        </p:nvSpPr>
        <p:spPr>
          <a:xfrm>
            <a:off x="8073957" y="5707704"/>
            <a:ext cx="14253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754751" y="2252843"/>
            <a:ext cx="3000889" cy="1079870"/>
          </a:xfrm>
          <a:prstGeom prst="wedgeRoundRectCallout">
            <a:avLst>
              <a:gd name="adj1" fmla="val 62835"/>
              <a:gd name="adj2" fmla="val 80065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오늘 프로젝트를 끝낼 수 있어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073957" y="2214359"/>
            <a:ext cx="3987935" cy="1079870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친구들이 </a:t>
            </a:r>
            <a:r>
              <a:rPr lang="ko-KR" altLang="en-US" sz="2400" b="1" dirty="0">
                <a:solidFill>
                  <a:srgbClr val="FF0000"/>
                </a:solidFill>
              </a:rPr>
              <a:t>도와주면 몰라도</a:t>
            </a:r>
            <a:r>
              <a:rPr lang="en-US" altLang="ko-KR" sz="2400" dirty="0">
                <a:solidFill>
                  <a:schemeClr val="tx1"/>
                </a:solidFill>
              </a:rPr>
              <a:t> </a:t>
            </a:r>
            <a:r>
              <a:rPr lang="ko-KR" altLang="en-US" sz="2400" dirty="0">
                <a:solidFill>
                  <a:schemeClr val="tx1"/>
                </a:solidFill>
              </a:rPr>
              <a:t>나 혼자서는 못할 것 같아요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4204A0-4FDF-41DD-A113-6BCAB3397EAA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5" name="Title 1">
              <a:extLst>
                <a:ext uri="{FF2B5EF4-FFF2-40B4-BE49-F238E27FC236}">
                  <a16:creationId xmlns:a16="http://schemas.microsoft.com/office/drawing/2014/main" id="{53106429-23C3-45F7-86C1-0DD0F3FFF833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11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45D7F03-4AEE-42E9-97BE-90C86C6DA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6A1B4F2-C2EC-4235-8FEA-6A64261F24F9}"/>
              </a:ext>
            </a:extLst>
          </p:cNvPr>
          <p:cNvSpPr txBox="1"/>
          <p:nvPr/>
        </p:nvSpPr>
        <p:spPr>
          <a:xfrm>
            <a:off x="252459" y="1173014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>
                <a:solidFill>
                  <a:srgbClr val="FF0000"/>
                </a:solidFill>
              </a:rPr>
              <a:t>면 몰라도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200298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3630471" y="4084941"/>
            <a:ext cx="493105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(</a:t>
            </a:r>
            <a:r>
              <a:rPr lang="ko-KR" altLang="en-US" sz="2500" dirty="0"/>
              <a:t>보고 쓰다</a:t>
            </a:r>
            <a:r>
              <a:rPr lang="en-US" altLang="ko-KR" sz="2500" dirty="0"/>
              <a:t>) </a:t>
            </a:r>
            <a:r>
              <a:rPr lang="ko-KR" altLang="en-US" sz="2500" dirty="0"/>
              <a:t>외워서 쓰지는 못 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0764" y="4652166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3630471" y="4675304"/>
            <a:ext cx="35544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보고 쓰면 몰라도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3248732" y="5279704"/>
            <a:ext cx="56945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보고 쓰면 몰라도 </a:t>
            </a:r>
            <a:r>
              <a:rPr lang="ko-KR" altLang="en-US" sz="2500" dirty="0"/>
              <a:t>외워서 쓰지는 못 해요</a:t>
            </a:r>
            <a:r>
              <a:rPr lang="en-US" altLang="ko-KR" sz="2500" dirty="0"/>
              <a:t>.</a:t>
            </a:r>
            <a:r>
              <a:rPr lang="en-US" sz="2500" dirty="0"/>
              <a:t>                      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E910E4F-8A50-4E11-94B5-8C1102673FA1}"/>
              </a:ext>
            </a:extLst>
          </p:cNvPr>
          <p:cNvSpPr/>
          <p:nvPr/>
        </p:nvSpPr>
        <p:spPr>
          <a:xfrm>
            <a:off x="7448171" y="3390977"/>
            <a:ext cx="322631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https://friendlystock.com/product/confused-panda/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EB69E7-B4D3-4F45-98BB-CF9CCB0E63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6138" y="1215319"/>
            <a:ext cx="1959725" cy="245190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6664FB9-96FC-4396-8E6E-BEDD5E30EA38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11AE0F74-DFB0-4C83-833A-22AC3E0DEF31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11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6035CFE-267C-49A0-92E9-1BEF4EFC2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48633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263712" y="3025682"/>
            <a:ext cx="10092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400" dirty="0"/>
              <a:t>1. </a:t>
            </a:r>
            <a:r>
              <a:rPr lang="ko-KR" altLang="en-US" sz="2400" dirty="0"/>
              <a:t>다음 주에는 한글학교에 오지 </a:t>
            </a:r>
            <a:r>
              <a:rPr lang="ko-KR" altLang="en-US" sz="2400" b="1" dirty="0" err="1">
                <a:solidFill>
                  <a:srgbClr val="FF0000"/>
                </a:solidFill>
              </a:rPr>
              <a:t>말라는데</a:t>
            </a:r>
            <a:r>
              <a:rPr lang="ko-KR" altLang="en-US" sz="2400" dirty="0"/>
              <a:t> 무슨 일이 있어요</a:t>
            </a:r>
            <a:r>
              <a:rPr lang="en-US" altLang="ko-KR" sz="2400" dirty="0"/>
              <a:t>?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263712" y="3745651"/>
            <a:ext cx="10424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400" dirty="0"/>
              <a:t>2. </a:t>
            </a:r>
            <a:r>
              <a:rPr lang="ko-KR" altLang="en-US" sz="2400" dirty="0"/>
              <a:t>유진이가 자기를 기다리지 말고 먼저 </a:t>
            </a:r>
            <a:r>
              <a:rPr lang="ko-KR" altLang="en-US" sz="2400" b="1" dirty="0" err="1">
                <a:solidFill>
                  <a:srgbClr val="FF0000"/>
                </a:solidFill>
              </a:rPr>
              <a:t>출발하라는데</a:t>
            </a:r>
            <a:r>
              <a:rPr lang="ko-KR" altLang="en-US" sz="2400" dirty="0"/>
              <a:t> 어떻게 할까</a:t>
            </a:r>
            <a:r>
              <a:rPr lang="en-US" altLang="ko-KR" sz="2400" dirty="0"/>
              <a:t>?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19108" y="4413546"/>
            <a:ext cx="11285846" cy="1163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500" dirty="0"/>
              <a:t>  </a:t>
            </a:r>
            <a:r>
              <a:rPr lang="en-US" altLang="ko-KR" sz="2500" dirty="0"/>
              <a:t>3. </a:t>
            </a:r>
            <a:r>
              <a:rPr lang="en-US" altLang="ko-KR" sz="2400" dirty="0"/>
              <a:t>A</a:t>
            </a:r>
            <a:r>
              <a:rPr lang="ko-KR" altLang="en-US" sz="2400" dirty="0"/>
              <a:t>  조금 있으면 수업 시작하는데 어디 가니</a:t>
            </a:r>
            <a:r>
              <a:rPr lang="en-US" altLang="ko-KR" sz="24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      B </a:t>
            </a:r>
            <a:r>
              <a:rPr lang="ko-KR" altLang="en-US" sz="2400" dirty="0"/>
              <a:t> 우리 선생님께서 미술실로 </a:t>
            </a:r>
            <a:r>
              <a:rPr lang="ko-KR" altLang="en-US" sz="2400" b="1" dirty="0" err="1">
                <a:solidFill>
                  <a:srgbClr val="FF0000"/>
                </a:solidFill>
              </a:rPr>
              <a:t>가라시는데요</a:t>
            </a:r>
            <a:r>
              <a:rPr lang="en-US" altLang="ko-KR" sz="2400" b="1" dirty="0">
                <a:solidFill>
                  <a:srgbClr val="FF0000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D27C51-1072-5444-A070-1B04F572CF50}"/>
              </a:ext>
            </a:extLst>
          </p:cNvPr>
          <p:cNvSpPr txBox="1"/>
          <p:nvPr/>
        </p:nvSpPr>
        <p:spPr>
          <a:xfrm>
            <a:off x="381000" y="2104253"/>
            <a:ext cx="1143449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(Attached to a </a:t>
            </a:r>
            <a:r>
              <a:rPr lang="en-US" altLang="ko-KR" sz="2800" dirty="0"/>
              <a:t>verb</a:t>
            </a:r>
            <a:r>
              <a:rPr lang="en-US" sz="2800" dirty="0"/>
              <a:t>) This is used to </a:t>
            </a:r>
            <a:r>
              <a:rPr lang="en-US" altLang="ko-KR" sz="2800" dirty="0"/>
              <a:t>pass</a:t>
            </a:r>
            <a:r>
              <a:rPr lang="ko-KR" altLang="en-US" sz="2800" dirty="0"/>
              <a:t> </a:t>
            </a:r>
            <a:r>
              <a:rPr lang="en-US" altLang="ko-KR" sz="2800" dirty="0"/>
              <a:t>along a previously heard command.</a:t>
            </a:r>
            <a:endParaRPr lang="en-US" sz="2800" dirty="0"/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6C1888A2-A7DA-4E95-B19F-F74A9C4CE6A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696957C-1AE9-4049-8B1E-218D6180F313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8" name="Title 1">
              <a:extLst>
                <a:ext uri="{FF2B5EF4-FFF2-40B4-BE49-F238E27FC236}">
                  <a16:creationId xmlns:a16="http://schemas.microsoft.com/office/drawing/2014/main" id="{70A7CE94-3CE9-40EF-ADA1-96F2E2C97516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12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C45A8654-3DBD-49E1-A0B0-EBE0C02FCE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5D9ED22-5AB0-48A8-868D-E41924B2E435}"/>
              </a:ext>
            </a:extLst>
          </p:cNvPr>
          <p:cNvSpPr txBox="1"/>
          <p:nvPr/>
        </p:nvSpPr>
        <p:spPr>
          <a:xfrm>
            <a:off x="252459" y="1173014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>
                <a:solidFill>
                  <a:srgbClr val="FF0000"/>
                </a:solidFill>
              </a:rPr>
              <a:t>라는데</a:t>
            </a:r>
            <a:r>
              <a:rPr lang="en-US" altLang="ko-KR" sz="3600" dirty="0">
                <a:solidFill>
                  <a:srgbClr val="FF0000"/>
                </a:solidFill>
              </a:rPr>
              <a:t>(</a:t>
            </a:r>
            <a:r>
              <a:rPr lang="ko-KR" altLang="en-US" sz="3600" dirty="0">
                <a:solidFill>
                  <a:srgbClr val="FF0000"/>
                </a:solidFill>
              </a:rPr>
              <a:t>요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628810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EF5C4AA-E87A-4EED-95AB-FBA71C663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831" y="3370006"/>
            <a:ext cx="1112993" cy="246030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FB1C39F-2D85-4A3B-99E9-914E4BD986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5509" y="3093805"/>
            <a:ext cx="1230473" cy="276655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FF8CB45-77EA-48FA-8E6E-265E02F401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8613" y="3126405"/>
            <a:ext cx="1441535" cy="2625652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204500" y="2230632"/>
            <a:ext cx="3667432" cy="1360660"/>
          </a:xfrm>
          <a:prstGeom prst="wedgeRoundRectCallout">
            <a:avLst>
              <a:gd name="adj1" fmla="val -48869"/>
              <a:gd name="adj2" fmla="val 72829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오늘 배운 단어를 오늘 꼭 </a:t>
            </a:r>
            <a:r>
              <a:rPr lang="ko-KR" altLang="en-US" sz="2400" b="1" dirty="0" err="1">
                <a:solidFill>
                  <a:srgbClr val="FF0000"/>
                </a:solidFill>
              </a:rPr>
              <a:t>외우라시는데</a:t>
            </a:r>
            <a:r>
              <a:rPr lang="ko-KR" altLang="en-US" sz="2400" dirty="0">
                <a:solidFill>
                  <a:schemeClr val="tx1"/>
                </a:solidFill>
              </a:rPr>
              <a:t> 자꾸 잊어버려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188652" y="2156578"/>
            <a:ext cx="3223501" cy="969827"/>
          </a:xfrm>
          <a:prstGeom prst="wedgeRoundRectCallout">
            <a:avLst>
              <a:gd name="adj1" fmla="val 2825"/>
              <a:gd name="adj2" fmla="val 7328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오늘 배운 단어를 오늘 꼭 다 외우세요</a:t>
            </a:r>
            <a:r>
              <a:rPr lang="en-US" altLang="ko-KR" sz="2600" dirty="0">
                <a:solidFill>
                  <a:schemeClr val="tx1"/>
                </a:solidFill>
              </a:rPr>
              <a:t>.</a:t>
            </a: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17" name="Rounded Rectangular Callout 20">
            <a:extLst>
              <a:ext uri="{FF2B5EF4-FFF2-40B4-BE49-F238E27FC236}">
                <a16:creationId xmlns:a16="http://schemas.microsoft.com/office/drawing/2014/main" id="{5B0667B7-CF90-4F06-B0D1-D714B1955E09}"/>
              </a:ext>
            </a:extLst>
          </p:cNvPr>
          <p:cNvSpPr/>
          <p:nvPr/>
        </p:nvSpPr>
        <p:spPr>
          <a:xfrm>
            <a:off x="3526573" y="2134262"/>
            <a:ext cx="2384683" cy="969827"/>
          </a:xfrm>
          <a:prstGeom prst="wedgeRoundRectCallout">
            <a:avLst>
              <a:gd name="adj1" fmla="val 36552"/>
              <a:gd name="adj2" fmla="val 69133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선생님이  뭐라고 </a:t>
            </a:r>
            <a:r>
              <a:rPr lang="ko-KR" altLang="en-US" sz="2400" dirty="0" err="1">
                <a:solidFill>
                  <a:schemeClr val="tx1"/>
                </a:solidFill>
              </a:rPr>
              <a:t>하셔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8745CBD-B5AA-45B2-9388-5C59E166102B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9" name="Title 1">
              <a:extLst>
                <a:ext uri="{FF2B5EF4-FFF2-40B4-BE49-F238E27FC236}">
                  <a16:creationId xmlns:a16="http://schemas.microsoft.com/office/drawing/2014/main" id="{9DB682B3-8CE9-48B4-A56D-75CDC6F94046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12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398676E-36AF-4F4E-9F23-377D6FC7A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8C9DCF8-7500-45FF-8B56-F9EC161E61AF}"/>
              </a:ext>
            </a:extLst>
          </p:cNvPr>
          <p:cNvSpPr txBox="1"/>
          <p:nvPr/>
        </p:nvSpPr>
        <p:spPr>
          <a:xfrm>
            <a:off x="252459" y="1173014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>
                <a:solidFill>
                  <a:srgbClr val="FF0000"/>
                </a:solidFill>
              </a:rPr>
              <a:t>라는데</a:t>
            </a:r>
            <a:r>
              <a:rPr lang="en-US" altLang="ko-KR" sz="3600" dirty="0">
                <a:solidFill>
                  <a:srgbClr val="FF0000"/>
                </a:solidFill>
              </a:rPr>
              <a:t>(</a:t>
            </a:r>
            <a:r>
              <a:rPr lang="ko-KR" altLang="en-US" sz="3600" dirty="0">
                <a:solidFill>
                  <a:srgbClr val="FF0000"/>
                </a:solidFill>
              </a:rPr>
              <a:t>요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398110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8A9BF7-F857-413A-ADB8-2D3E4CF21C62}"/>
              </a:ext>
            </a:extLst>
          </p:cNvPr>
          <p:cNvSpPr txBox="1"/>
          <p:nvPr/>
        </p:nvSpPr>
        <p:spPr>
          <a:xfrm>
            <a:off x="2955219" y="4435813"/>
            <a:ext cx="4651140" cy="421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1600704" y="4646579"/>
            <a:ext cx="417144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여기서 사진을 찍지만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2921331" y="3911763"/>
            <a:ext cx="634933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__________________ </a:t>
            </a:r>
            <a:r>
              <a:rPr lang="ko-KR" altLang="en-US" sz="2500" dirty="0"/>
              <a:t>왜 카메라를 꺼내요</a:t>
            </a:r>
            <a:r>
              <a:rPr lang="en-US" altLang="ko-KR" sz="2500" dirty="0"/>
              <a:t>? 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5967162" y="4646579"/>
            <a:ext cx="597083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여기서 사진을 찍지 </a:t>
            </a:r>
            <a:r>
              <a:rPr lang="ko-KR" altLang="en-US" sz="2500" dirty="0" err="1"/>
              <a:t>말라는데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1600704" y="5275108"/>
            <a:ext cx="401205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여기서 사진을 찍더라도</a:t>
            </a:r>
            <a:endParaRPr lang="en-US" sz="25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1355A44-79AB-416B-B8A0-6AD241CEEFA6}"/>
              </a:ext>
            </a:extLst>
          </p:cNvPr>
          <p:cNvSpPr/>
          <p:nvPr/>
        </p:nvSpPr>
        <p:spPr>
          <a:xfrm>
            <a:off x="5941944" y="4644447"/>
            <a:ext cx="477908" cy="4813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6F0F98-DFD4-417B-95F8-E900FFC57C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2666" y="1069132"/>
            <a:ext cx="3446669" cy="2660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98EC1F43-0A47-445E-8E5B-3D6A186DDB57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5" name="Title 1">
              <a:extLst>
                <a:ext uri="{FF2B5EF4-FFF2-40B4-BE49-F238E27FC236}">
                  <a16:creationId xmlns:a16="http://schemas.microsoft.com/office/drawing/2014/main" id="{772C9947-EB19-4B99-A7C3-52B381BC116F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12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BD95F85-CB13-42B8-B073-DDD171D630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185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2E75A5F6-B616-400B-B4A8-DE643E359B6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5E4104F-58BF-4F38-8EE4-F5DFB9C10556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8D3CA857-B417-4702-BAE5-169B84A015D4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정리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4401041-5CA4-4812-BF76-72D4C1DE2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F58BB4A0-124D-4143-8818-58A2DA6E1F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8865" y="1478834"/>
            <a:ext cx="10087897" cy="46375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C320AFB-4EEF-46C3-8F1B-4F17F05D8C8A}"/>
              </a:ext>
            </a:extLst>
          </p:cNvPr>
          <p:cNvSpPr txBox="1"/>
          <p:nvPr/>
        </p:nvSpPr>
        <p:spPr>
          <a:xfrm>
            <a:off x="1238865" y="1010265"/>
            <a:ext cx="10546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/>
              <a:t>다음에서 알맞은 어휘를 골라 </a:t>
            </a:r>
            <a:r>
              <a:rPr lang="en-US" altLang="ko-KR" b="1" dirty="0"/>
              <a:t>‘~(</a:t>
            </a:r>
            <a:r>
              <a:rPr lang="ko-KR" altLang="en-US" b="1" dirty="0"/>
              <a:t>으</a:t>
            </a:r>
            <a:r>
              <a:rPr lang="en-US" altLang="ko-KR" b="1" dirty="0"/>
              <a:t>)</a:t>
            </a:r>
            <a:r>
              <a:rPr lang="ko-KR" altLang="en-US" b="1" dirty="0" err="1"/>
              <a:t>려다가</a:t>
            </a:r>
            <a:r>
              <a:rPr lang="ko-KR" altLang="en-US" b="1" dirty="0"/>
              <a:t>‘</a:t>
            </a:r>
            <a:r>
              <a:rPr lang="en-US" altLang="ko-KR" b="1" dirty="0"/>
              <a:t>, ‘~</a:t>
            </a:r>
            <a:r>
              <a:rPr lang="ko-KR" altLang="en-US" b="1" dirty="0"/>
              <a:t>길래‘</a:t>
            </a:r>
            <a:r>
              <a:rPr lang="en-US" altLang="ko-KR" b="1" dirty="0"/>
              <a:t>, ‘~</a:t>
            </a:r>
            <a:r>
              <a:rPr lang="ko-KR" altLang="en-US" b="1" dirty="0"/>
              <a:t>게 생겼다</a:t>
            </a:r>
            <a:r>
              <a:rPr lang="en-US" altLang="ko-KR" b="1" dirty="0"/>
              <a:t>’</a:t>
            </a:r>
            <a:r>
              <a:rPr lang="ko-KR" altLang="en-US" b="1" dirty="0"/>
              <a:t>를 사용하여 이야기를 완성하세요</a:t>
            </a:r>
            <a:r>
              <a:rPr lang="en-US" altLang="ko-KR" b="1" dirty="0"/>
              <a:t>.</a:t>
            </a:r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AC4496-2B51-4DE7-80BB-D730EE8B60CD}"/>
              </a:ext>
            </a:extLst>
          </p:cNvPr>
          <p:cNvSpPr txBox="1"/>
          <p:nvPr/>
        </p:nvSpPr>
        <p:spPr>
          <a:xfrm>
            <a:off x="6865374" y="2853813"/>
            <a:ext cx="1732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FF0000"/>
                </a:solidFill>
              </a:rPr>
              <a:t>싸길래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0D041C7-F2CA-41A1-A404-CBF3332C37E1}"/>
              </a:ext>
            </a:extLst>
          </p:cNvPr>
          <p:cNvSpPr txBox="1"/>
          <p:nvPr/>
        </p:nvSpPr>
        <p:spPr>
          <a:xfrm>
            <a:off x="7091516" y="3407595"/>
            <a:ext cx="1732936" cy="305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FF0000"/>
                </a:solidFill>
              </a:rPr>
              <a:t>먹게 생겼다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787EF11-491D-40C4-9D15-EE7C675CF425}"/>
              </a:ext>
            </a:extLst>
          </p:cNvPr>
          <p:cNvSpPr txBox="1"/>
          <p:nvPr/>
        </p:nvSpPr>
        <p:spPr>
          <a:xfrm>
            <a:off x="4038600" y="4003408"/>
            <a:ext cx="1732936" cy="277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err="1">
                <a:solidFill>
                  <a:srgbClr val="FF0000"/>
                </a:solidFill>
              </a:rPr>
              <a:t>먹으려다가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015B4B6-D582-4024-9726-47BB4BF16708}"/>
              </a:ext>
            </a:extLst>
          </p:cNvPr>
          <p:cNvSpPr txBox="1"/>
          <p:nvPr/>
        </p:nvSpPr>
        <p:spPr>
          <a:xfrm>
            <a:off x="7504470" y="4515684"/>
            <a:ext cx="1732936" cy="305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FF0000"/>
                </a:solidFill>
              </a:rPr>
              <a:t>붓게 생겼다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44857E-21EC-42CD-B992-B5FBB9960BDC}"/>
              </a:ext>
            </a:extLst>
          </p:cNvPr>
          <p:cNvSpPr txBox="1"/>
          <p:nvPr/>
        </p:nvSpPr>
        <p:spPr>
          <a:xfrm>
            <a:off x="5431093" y="5101681"/>
            <a:ext cx="1732936" cy="277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err="1">
                <a:solidFill>
                  <a:srgbClr val="FF0000"/>
                </a:solidFill>
              </a:rPr>
              <a:t>자려다가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20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A4CDC7-B66C-4ED6-91E6-34A2A1B5D1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2748" y="2463800"/>
            <a:ext cx="4636192" cy="371914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019352" y="5690501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AAD5A8-C2E8-45DE-8174-2C56855318BA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던데</a:t>
            </a:r>
            <a:endParaRPr lang="en-US" altLang="ko-KR" sz="2000" dirty="0"/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107784" y="2059898"/>
            <a:ext cx="3903407" cy="1156536"/>
          </a:xfrm>
          <a:prstGeom prst="wedgeRoundRectCallout">
            <a:avLst>
              <a:gd name="adj1" fmla="val -49059"/>
              <a:gd name="adj2" fmla="val 91271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역사박물관이 </a:t>
            </a:r>
            <a:r>
              <a:rPr lang="ko-KR" altLang="en-US" sz="2400" b="1" dirty="0">
                <a:solidFill>
                  <a:srgbClr val="FF0000"/>
                </a:solidFill>
              </a:rPr>
              <a:t>재미있던데</a:t>
            </a:r>
            <a:r>
              <a:rPr lang="ko-KR" altLang="en-US" sz="2400" dirty="0">
                <a:solidFill>
                  <a:schemeClr val="tx1"/>
                </a:solidFill>
              </a:rPr>
              <a:t> 거기 한번 가 봐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434809" y="2096705"/>
            <a:ext cx="3411939" cy="1332295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방학 때 한국에 가는데 어디를 구경하면 좋을지 알려 줘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99C378C-08F6-412F-BD97-829D2EF16303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8" name="Title 1">
              <a:extLst>
                <a:ext uri="{FF2B5EF4-FFF2-40B4-BE49-F238E27FC236}">
                  <a16:creationId xmlns:a16="http://schemas.microsoft.com/office/drawing/2014/main" id="{EC2DD132-8ED4-4883-A1C7-ABE00ECDD70F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7A7A197-1E76-48BE-B57B-55D42C903E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04564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2E75A5F6-B616-400B-B4A8-DE643E359B6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5E4104F-58BF-4F38-8EE4-F5DFB9C10556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8D3CA857-B417-4702-BAE5-169B84A015D4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정리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4401041-5CA4-4812-BF76-72D4C1DE2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16061DD-2B88-4D71-89B0-C6C010BA12D3}"/>
              </a:ext>
            </a:extLst>
          </p:cNvPr>
          <p:cNvSpPr txBox="1"/>
          <p:nvPr/>
        </p:nvSpPr>
        <p:spPr>
          <a:xfrm>
            <a:off x="469490" y="987354"/>
            <a:ext cx="11245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/>
              <a:t>다음과 같은 상황에서 여러분은 어떻게 이야기할 거예요</a:t>
            </a:r>
            <a:r>
              <a:rPr lang="en-US" altLang="ko-KR" sz="2000" b="1" dirty="0"/>
              <a:t>?’~(</a:t>
            </a:r>
            <a:r>
              <a:rPr lang="ko-KR" altLang="en-US" sz="2000" b="1" dirty="0"/>
              <a:t>으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ㄹ걸</a:t>
            </a:r>
            <a:r>
              <a:rPr lang="en-US" altLang="ko-KR" sz="2000" b="1" dirty="0"/>
              <a:t>’</a:t>
            </a:r>
            <a:r>
              <a:rPr lang="ko-KR" altLang="en-US" sz="2000" b="1" dirty="0"/>
              <a:t>을 이용하여 이야기해 보세요</a:t>
            </a:r>
            <a:r>
              <a:rPr lang="en-US" altLang="ko-KR" sz="2000" b="1" dirty="0"/>
              <a:t>.</a:t>
            </a:r>
            <a:endParaRPr lang="en-US" sz="20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02BDEC-3FC5-4C2C-9187-1C0FF951D5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48" y="1650131"/>
            <a:ext cx="8786191" cy="3258169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DB6B25E2-1484-4418-87A1-84C409FE6CB7}"/>
              </a:ext>
            </a:extLst>
          </p:cNvPr>
          <p:cNvGrpSpPr/>
          <p:nvPr/>
        </p:nvGrpSpPr>
        <p:grpSpPr>
          <a:xfrm>
            <a:off x="8943394" y="3200740"/>
            <a:ext cx="2385550" cy="923979"/>
            <a:chOff x="536074" y="5067889"/>
            <a:chExt cx="3435945" cy="1047136"/>
          </a:xfrm>
        </p:grpSpPr>
        <p:sp>
          <p:nvSpPr>
            <p:cNvPr id="21" name="Speech Bubble: Oval 20">
              <a:extLst>
                <a:ext uri="{FF2B5EF4-FFF2-40B4-BE49-F238E27FC236}">
                  <a16:creationId xmlns:a16="http://schemas.microsoft.com/office/drawing/2014/main" id="{2681148E-7E6D-4A31-9612-68AED2DB5B1D}"/>
                </a:ext>
              </a:extLst>
            </p:cNvPr>
            <p:cNvSpPr/>
            <p:nvPr/>
          </p:nvSpPr>
          <p:spPr>
            <a:xfrm>
              <a:off x="536074" y="5067889"/>
              <a:ext cx="3435945" cy="1047136"/>
            </a:xfrm>
            <a:prstGeom prst="wedgeEllipseCallout">
              <a:avLst>
                <a:gd name="adj1" fmla="val -62714"/>
                <a:gd name="adj2" fmla="val 3106"/>
              </a:avLst>
            </a:prstGeom>
            <a:noFill/>
            <a:ln w="762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02D9EBD-D0CE-498F-83BC-FB475CAA5E76}"/>
                </a:ext>
              </a:extLst>
            </p:cNvPr>
            <p:cNvSpPr txBox="1"/>
            <p:nvPr/>
          </p:nvSpPr>
          <p:spPr>
            <a:xfrm>
              <a:off x="1015911" y="5410974"/>
              <a:ext cx="2713704" cy="3468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/>
                <a:t>숙제를 </a:t>
              </a:r>
              <a:r>
                <a:rPr lang="ko-KR" altLang="en-US" b="1" dirty="0" err="1"/>
                <a:t>물어볼걸</a:t>
              </a:r>
              <a:r>
                <a:rPr lang="en-US" altLang="ko-KR" b="1" dirty="0"/>
                <a:t>.</a:t>
              </a:r>
              <a:endParaRPr lang="en-US" b="1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28ADADF-7955-42C2-83C5-1013A4095172}"/>
              </a:ext>
            </a:extLst>
          </p:cNvPr>
          <p:cNvGrpSpPr/>
          <p:nvPr/>
        </p:nvGrpSpPr>
        <p:grpSpPr>
          <a:xfrm>
            <a:off x="4007368" y="5207869"/>
            <a:ext cx="3237696" cy="934433"/>
            <a:chOff x="4276818" y="5135807"/>
            <a:chExt cx="3435945" cy="1047136"/>
          </a:xfrm>
        </p:grpSpPr>
        <p:sp>
          <p:nvSpPr>
            <p:cNvPr id="23" name="Speech Bubble: Oval 22">
              <a:extLst>
                <a:ext uri="{FF2B5EF4-FFF2-40B4-BE49-F238E27FC236}">
                  <a16:creationId xmlns:a16="http://schemas.microsoft.com/office/drawing/2014/main" id="{44947C64-3B95-436F-8A24-4C6EB206C786}"/>
                </a:ext>
              </a:extLst>
            </p:cNvPr>
            <p:cNvSpPr/>
            <p:nvPr/>
          </p:nvSpPr>
          <p:spPr>
            <a:xfrm>
              <a:off x="4276818" y="5135807"/>
              <a:ext cx="3435945" cy="1047136"/>
            </a:xfrm>
            <a:prstGeom prst="wedgeEllipseCallout">
              <a:avLst>
                <a:gd name="adj1" fmla="val -36151"/>
                <a:gd name="adj2" fmla="val -96654"/>
              </a:avLst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3B12E71-F5DF-47E9-9C22-F73705BDFF2E}"/>
                </a:ext>
              </a:extLst>
            </p:cNvPr>
            <p:cNvSpPr txBox="1"/>
            <p:nvPr/>
          </p:nvSpPr>
          <p:spPr>
            <a:xfrm>
              <a:off x="4917732" y="5351838"/>
              <a:ext cx="2713704" cy="646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/>
                <a:t>내가 먼저 </a:t>
              </a:r>
              <a:r>
                <a:rPr lang="ko-KR" altLang="en-US" b="1" dirty="0" err="1"/>
                <a:t>말할걸</a:t>
              </a:r>
              <a:r>
                <a:rPr lang="en-US" altLang="ko-KR" b="1" dirty="0"/>
                <a:t>.</a:t>
              </a:r>
            </a:p>
            <a:p>
              <a:r>
                <a:rPr lang="ko-KR" altLang="en-US" b="1" dirty="0"/>
                <a:t>내가 먼저 </a:t>
              </a:r>
              <a:r>
                <a:rPr lang="ko-KR" altLang="en-US" b="1" dirty="0" err="1"/>
                <a:t>사과할걸</a:t>
              </a:r>
              <a:r>
                <a:rPr lang="en-US" altLang="ko-KR" b="1" dirty="0"/>
                <a:t>.</a:t>
              </a:r>
              <a:endParaRPr lang="en-US" b="1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9A66C21-A63C-4049-B560-7B852C2BF058}"/>
              </a:ext>
            </a:extLst>
          </p:cNvPr>
          <p:cNvGrpSpPr/>
          <p:nvPr/>
        </p:nvGrpSpPr>
        <p:grpSpPr>
          <a:xfrm>
            <a:off x="6724492" y="2183121"/>
            <a:ext cx="2236627" cy="1001276"/>
            <a:chOff x="8495285" y="2794505"/>
            <a:chExt cx="3435945" cy="1047136"/>
          </a:xfrm>
        </p:grpSpPr>
        <p:sp>
          <p:nvSpPr>
            <p:cNvPr id="19" name="Speech Bubble: Oval 18">
              <a:extLst>
                <a:ext uri="{FF2B5EF4-FFF2-40B4-BE49-F238E27FC236}">
                  <a16:creationId xmlns:a16="http://schemas.microsoft.com/office/drawing/2014/main" id="{494401D2-7FE1-4684-9051-BD483D5F6542}"/>
                </a:ext>
              </a:extLst>
            </p:cNvPr>
            <p:cNvSpPr/>
            <p:nvPr/>
          </p:nvSpPr>
          <p:spPr>
            <a:xfrm>
              <a:off x="8495285" y="2794505"/>
              <a:ext cx="3435945" cy="1047136"/>
            </a:xfrm>
            <a:prstGeom prst="wedgeEllipseCallout">
              <a:avLst>
                <a:gd name="adj1" fmla="val -65409"/>
                <a:gd name="adj2" fmla="val 9899"/>
              </a:avLst>
            </a:prstGeom>
            <a:noFill/>
            <a:ln w="7620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B89A5A6-1545-4E69-BF83-F5CF862FE962}"/>
                </a:ext>
              </a:extLst>
            </p:cNvPr>
            <p:cNvSpPr txBox="1"/>
            <p:nvPr/>
          </p:nvSpPr>
          <p:spPr>
            <a:xfrm>
              <a:off x="8856407" y="3205690"/>
              <a:ext cx="2713703" cy="38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/>
                <a:t>우유도 사 </a:t>
              </a:r>
              <a:r>
                <a:rPr lang="ko-KR" altLang="en-US" b="1" dirty="0" err="1"/>
                <a:t>올걸</a:t>
              </a:r>
              <a:r>
                <a:rPr lang="en-US" altLang="ko-KR" b="1" dirty="0"/>
                <a:t>.</a:t>
              </a:r>
              <a:endParaRPr lang="en-US" b="1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7171B19-DA70-4BF2-99DA-2E2B976378DC}"/>
              </a:ext>
            </a:extLst>
          </p:cNvPr>
          <p:cNvGrpSpPr/>
          <p:nvPr/>
        </p:nvGrpSpPr>
        <p:grpSpPr>
          <a:xfrm>
            <a:off x="8384458" y="1309831"/>
            <a:ext cx="2725564" cy="873292"/>
            <a:chOff x="8443451" y="1614948"/>
            <a:chExt cx="3435945" cy="1047136"/>
          </a:xfrm>
        </p:grpSpPr>
        <p:sp>
          <p:nvSpPr>
            <p:cNvPr id="8" name="Speech Bubble: Oval 7">
              <a:extLst>
                <a:ext uri="{FF2B5EF4-FFF2-40B4-BE49-F238E27FC236}">
                  <a16:creationId xmlns:a16="http://schemas.microsoft.com/office/drawing/2014/main" id="{1E02CEBD-8BA7-48B1-B1EB-E3B26D8818B4}"/>
                </a:ext>
              </a:extLst>
            </p:cNvPr>
            <p:cNvSpPr/>
            <p:nvPr/>
          </p:nvSpPr>
          <p:spPr>
            <a:xfrm>
              <a:off x="8443451" y="1614948"/>
              <a:ext cx="3435945" cy="1047136"/>
            </a:xfrm>
            <a:prstGeom prst="wedgeEllipseCallout">
              <a:avLst>
                <a:gd name="adj1" fmla="val -66259"/>
                <a:gd name="adj2" fmla="val 27626"/>
              </a:avLst>
            </a:prstGeom>
            <a:noFill/>
            <a:ln w="762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299457E-B68C-434A-8022-DB3B3AE105A0}"/>
                </a:ext>
              </a:extLst>
            </p:cNvPr>
            <p:cNvSpPr txBox="1"/>
            <p:nvPr/>
          </p:nvSpPr>
          <p:spPr>
            <a:xfrm>
              <a:off x="8948221" y="1914235"/>
              <a:ext cx="2819573" cy="442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/>
                <a:t>언니 김밥도 사 </a:t>
              </a:r>
              <a:r>
                <a:rPr lang="ko-KR" altLang="en-US" b="1" dirty="0" err="1"/>
                <a:t>올걸</a:t>
              </a:r>
              <a:r>
                <a:rPr lang="en-US" altLang="ko-KR" b="1" dirty="0"/>
                <a:t>.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248718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4397" y="83227"/>
            <a:ext cx="3169493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P.146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3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98341" y="129803"/>
            <a:ext cx="6715209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 </a:t>
            </a:r>
            <a:r>
              <a:rPr lang="ko-KR" altLang="en-US" sz="3200" dirty="0"/>
              <a:t>복습 </a:t>
            </a:r>
            <a:r>
              <a:rPr lang="en-US" altLang="ko-KR" sz="3200" dirty="0"/>
              <a:t>2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ADDCC4C1-5AA9-4189-BE34-20FDF123B6B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BF7558-6850-49A9-BD42-512B2A763E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A70003B-14F5-42FB-AA23-9B93F193EED1}"/>
              </a:ext>
            </a:extLst>
          </p:cNvPr>
          <p:cNvSpPr txBox="1"/>
          <p:nvPr/>
        </p:nvSpPr>
        <p:spPr>
          <a:xfrm>
            <a:off x="4140765" y="955045"/>
            <a:ext cx="8166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/>
              <a:t>다음은 한국어 동영상 강의입니다</a:t>
            </a:r>
            <a:r>
              <a:rPr lang="en-US" altLang="ko-KR" b="1" dirty="0"/>
              <a:t>. </a:t>
            </a:r>
            <a:r>
              <a:rPr lang="ko-KR" altLang="en-US" b="1" dirty="0"/>
              <a:t>잘 듣고 질문에 답해 보세요</a:t>
            </a:r>
            <a:r>
              <a:rPr lang="en-US" altLang="ko-KR" b="1" dirty="0"/>
              <a:t>.</a:t>
            </a:r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76CAAE-FAE3-4A69-BD24-284589833C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188" y="1800266"/>
            <a:ext cx="4481009" cy="3575893"/>
          </a:xfrm>
          <a:prstGeom prst="rect">
            <a:avLst/>
          </a:prstGeom>
        </p:spPr>
      </p:pic>
      <p:pic>
        <p:nvPicPr>
          <p:cNvPr id="4" name="027">
            <a:hlinkClick r:id="" action="ppaction://media"/>
            <a:extLst>
              <a:ext uri="{FF2B5EF4-FFF2-40B4-BE49-F238E27FC236}">
                <a16:creationId xmlns:a16="http://schemas.microsoft.com/office/drawing/2014/main" id="{F4322616-7AC0-48C0-A4D1-0B132518A3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156798" y="0"/>
            <a:ext cx="670386" cy="6703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E1D82E-38C9-4A25-8296-6FDCDE14D0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4876" y="1621160"/>
            <a:ext cx="5711687" cy="4264999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23B78772-B7BB-47C2-A041-7E77274F17D1}"/>
              </a:ext>
            </a:extLst>
          </p:cNvPr>
          <p:cNvSpPr/>
          <p:nvPr/>
        </p:nvSpPr>
        <p:spPr>
          <a:xfrm>
            <a:off x="6096000" y="3075039"/>
            <a:ext cx="393290" cy="3693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62A24DE-2C74-4655-B1FE-8BCD8F1B9A6A}"/>
              </a:ext>
            </a:extLst>
          </p:cNvPr>
          <p:cNvSpPr/>
          <p:nvPr/>
        </p:nvSpPr>
        <p:spPr>
          <a:xfrm>
            <a:off x="6096000" y="5408361"/>
            <a:ext cx="393290" cy="3693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08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2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  <p:bldP spid="2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5885" y="54181"/>
            <a:ext cx="3169493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P.146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98341" y="129803"/>
            <a:ext cx="6667544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 </a:t>
            </a:r>
            <a:r>
              <a:rPr lang="ko-KR" altLang="en-US" sz="3200" dirty="0"/>
              <a:t>복습 </a:t>
            </a:r>
            <a:r>
              <a:rPr lang="en-US" altLang="ko-KR" sz="3200" dirty="0"/>
              <a:t>2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ADDCC4C1-5AA9-4189-BE34-20FDF123B6B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BF7558-6850-49A9-BD42-512B2A763E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5B8FE2-C8F4-4154-B3A9-106A85FCB5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688" y="1016121"/>
            <a:ext cx="4678017" cy="202356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42C0DE4-0029-4866-9CB3-3107B7EE3422}"/>
              </a:ext>
            </a:extLst>
          </p:cNvPr>
          <p:cNvGrpSpPr/>
          <p:nvPr/>
        </p:nvGrpSpPr>
        <p:grpSpPr>
          <a:xfrm>
            <a:off x="5767905" y="1070690"/>
            <a:ext cx="4638261" cy="3469438"/>
            <a:chOff x="5767905" y="1070690"/>
            <a:chExt cx="4638261" cy="346943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58EC388-6FC8-4C38-8AA7-43D1C48D01B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814288" y="1070690"/>
              <a:ext cx="4545496" cy="2350371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A34933E-8CCB-4818-9DE7-651DC5C4C2D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767905" y="3421061"/>
              <a:ext cx="4638261" cy="1119067"/>
            </a:xfrm>
            <a:prstGeom prst="rect">
              <a:avLst/>
            </a:prstGeom>
          </p:spPr>
        </p:pic>
      </p:grpSp>
      <p:pic>
        <p:nvPicPr>
          <p:cNvPr id="7" name="027">
            <a:hlinkClick r:id="" action="ppaction://media"/>
            <a:extLst>
              <a:ext uri="{FF2B5EF4-FFF2-40B4-BE49-F238E27FC236}">
                <a16:creationId xmlns:a16="http://schemas.microsoft.com/office/drawing/2014/main" id="{3E65ED19-D449-45AF-9FE2-061CDEF6F2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17355" y="11051"/>
            <a:ext cx="741149" cy="741149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CBEC13CA-1D06-4E9B-84CA-C1C32459EFED}"/>
              </a:ext>
            </a:extLst>
          </p:cNvPr>
          <p:cNvSpPr/>
          <p:nvPr/>
        </p:nvSpPr>
        <p:spPr>
          <a:xfrm>
            <a:off x="7624916" y="1778246"/>
            <a:ext cx="966019" cy="24965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6170839-04D4-452D-AE4A-B6C4F3CBFD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0688" y="3980594"/>
            <a:ext cx="1947095" cy="173301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F013BC7-8890-48F2-875C-A32A91D01DA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65628" y="3986670"/>
            <a:ext cx="1993077" cy="172694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981CFCA9-B067-45DD-91E7-23D8C5CA4C28}"/>
              </a:ext>
            </a:extLst>
          </p:cNvPr>
          <p:cNvSpPr/>
          <p:nvPr/>
        </p:nvSpPr>
        <p:spPr>
          <a:xfrm>
            <a:off x="5767905" y="5114068"/>
            <a:ext cx="6096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>
                <a:hlinkClick r:id="rId12"/>
              </a:rPr>
              <a:t>https://medium.com/story-of-eggbun-education/korean-idioms-%EC%9E%85%EC%9D%B4-%EB%AC%B4%EA%B2%81%EB%8B%A4-%EC%9E%85%EC%9D%B4-%EA%B0%80%EB%B3%8D%EB%8B%A4-ac574e86a78a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56036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22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3782532-670C-470F-87D5-BC032D3C853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519E37-0D9A-4A41-899B-CBC300615B0F}"/>
              </a:ext>
            </a:extLst>
          </p:cNvPr>
          <p:cNvSpPr txBox="1"/>
          <p:nvPr/>
        </p:nvSpPr>
        <p:spPr>
          <a:xfrm>
            <a:off x="635000" y="895618"/>
            <a:ext cx="10668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300" dirty="0"/>
              <a:t>다음은 </a:t>
            </a:r>
            <a:r>
              <a:rPr lang="en-US" altLang="ko-KR" sz="2300" dirty="0"/>
              <a:t>‘</a:t>
            </a:r>
            <a:r>
              <a:rPr lang="ko-KR" altLang="en-US" sz="2300" dirty="0"/>
              <a:t>눈</a:t>
            </a:r>
            <a:r>
              <a:rPr lang="en-US" altLang="ko-KR" sz="2300" dirty="0"/>
              <a:t>’</a:t>
            </a:r>
            <a:r>
              <a:rPr lang="ko-KR" altLang="en-US" sz="2300" dirty="0"/>
              <a:t>과 관련된 한국어 관용어 동영상이에요</a:t>
            </a:r>
            <a:r>
              <a:rPr lang="en-US" altLang="ko-KR" sz="2300" dirty="0"/>
              <a:t>. </a:t>
            </a:r>
            <a:endParaRPr lang="en-US" sz="23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8B77F89-5234-4A91-97B8-A2B96A1B0279}"/>
              </a:ext>
            </a:extLst>
          </p:cNvPr>
          <p:cNvGrpSpPr/>
          <p:nvPr/>
        </p:nvGrpSpPr>
        <p:grpSpPr>
          <a:xfrm>
            <a:off x="77452" y="-27933"/>
            <a:ext cx="7113923" cy="787887"/>
            <a:chOff x="77452" y="-27933"/>
            <a:chExt cx="6510985" cy="787887"/>
          </a:xfrm>
        </p:grpSpPr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928F39C2-E4CF-433C-8FF9-97C06BC967E2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3200" dirty="0"/>
                <a:t>복습 </a:t>
              </a:r>
              <a:r>
                <a:rPr lang="en-US" altLang="ko-KR" sz="3200" dirty="0"/>
                <a:t>1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5EB2A9A-F2B3-4329-9F09-50C74BB282E5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38D3F296-F9FC-4F97-8EB8-16A597B5DC52}"/>
              </a:ext>
            </a:extLst>
          </p:cNvPr>
          <p:cNvSpPr/>
          <p:nvPr/>
        </p:nvSpPr>
        <p:spPr>
          <a:xfrm>
            <a:off x="1891449" y="5927962"/>
            <a:ext cx="291778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hlinkClick r:id="rId5"/>
              </a:rPr>
              <a:t>https://www.youtube.com/watch?v=SWo_bH5TvOg</a:t>
            </a:r>
            <a:endParaRPr lang="en-US" sz="1000" dirty="0"/>
          </a:p>
        </p:txBody>
      </p:sp>
      <p:pic>
        <p:nvPicPr>
          <p:cNvPr id="9" name="Online Media 8" title="[￪ﾴﾀ￬ﾚﾩ￬ﾖﾴ(￦ﾅﾣ￧ﾔﾨ￨ﾪﾞ)] ￫ﾈﾈ￬ﾝﾴ ￫ﾆﾒ￫ﾋﾤ - YTN DMB ￭ﾕﾜ￪ﾵﾭ￬ﾖﾴ ￫ﾔﾰ￫ﾝﾼ￬ﾞﾡ￪ﾸﾰ 58￭ﾚﾌ">
            <a:hlinkClick r:id="" action="ppaction://media"/>
            <a:extLst>
              <a:ext uri="{FF2B5EF4-FFF2-40B4-BE49-F238E27FC236}">
                <a16:creationId xmlns:a16="http://schemas.microsoft.com/office/drawing/2014/main" id="{188C44F1-CC19-45A6-8B41-E9720CB0503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1891449" y="1386809"/>
            <a:ext cx="7835112" cy="440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5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FA03FCC-FF37-40D3-91CA-E7501AB0B537}"/>
              </a:ext>
            </a:extLst>
          </p:cNvPr>
          <p:cNvGrpSpPr/>
          <p:nvPr/>
        </p:nvGrpSpPr>
        <p:grpSpPr>
          <a:xfrm>
            <a:off x="77452" y="-27933"/>
            <a:ext cx="7232565" cy="787887"/>
            <a:chOff x="77452" y="-27933"/>
            <a:chExt cx="6510985" cy="787887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87FD8FEE-5E6A-4E8A-B0E6-476971429B0F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3200" dirty="0"/>
                <a:t>복습 </a:t>
              </a:r>
              <a:r>
                <a:rPr lang="en-US" altLang="ko-KR" sz="3200" dirty="0"/>
                <a:t>2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78DE9AB-7E0E-4350-83C6-DAB2D76F009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B67F0893-11D4-401F-8F5A-27F39046CC3A}"/>
              </a:ext>
            </a:extLst>
          </p:cNvPr>
          <p:cNvSpPr txBox="1"/>
          <p:nvPr/>
        </p:nvSpPr>
        <p:spPr>
          <a:xfrm>
            <a:off x="1042424" y="5445746"/>
            <a:ext cx="670785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우리 몸과 관련된 관용어를 정리해 봐요</a:t>
            </a:r>
            <a:r>
              <a:rPr lang="en-US" altLang="ko-KR" sz="2500" dirty="0"/>
              <a:t>!</a:t>
            </a:r>
            <a:endParaRPr lang="en-US" sz="2500" dirty="0"/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ED8FAA3A-1069-41AA-88BB-FC0ABBE14792}"/>
              </a:ext>
            </a:extLst>
          </p:cNvPr>
          <p:cNvSpPr/>
          <p:nvPr/>
        </p:nvSpPr>
        <p:spPr>
          <a:xfrm>
            <a:off x="271113" y="5314950"/>
            <a:ext cx="609600" cy="614469"/>
          </a:xfrm>
          <a:prstGeom prst="smileyFac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CB5E9BC-147C-44DF-A2C5-AAB0B5224D08}"/>
              </a:ext>
            </a:extLst>
          </p:cNvPr>
          <p:cNvSpPr/>
          <p:nvPr/>
        </p:nvSpPr>
        <p:spPr>
          <a:xfrm>
            <a:off x="9538146" y="5864448"/>
            <a:ext cx="462280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hlinkClick r:id="rId4"/>
              </a:rPr>
              <a:t>https://sisunnews.tistory.com/1883</a:t>
            </a:r>
            <a:endParaRPr lang="en-US" sz="1000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1B686D68-9C9F-4930-A904-4F691CAC6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4397" y="83227"/>
            <a:ext cx="4716216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우리 몸과 관련된</a:t>
            </a:r>
            <a:r>
              <a:rPr lang="ko-KR" altLang="en-US" sz="2800" dirty="0"/>
              <a:t> 관용어</a:t>
            </a: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5EB396-57E5-494A-87ED-446BB44338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733" y="1020097"/>
            <a:ext cx="2104613" cy="29969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E83F818-F93C-4166-9F9E-D97A07C3AF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25619" y="4109640"/>
            <a:ext cx="2084027" cy="169187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2009A8D-DAC4-4EA3-9601-9FE1147F66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1812" y="1012672"/>
            <a:ext cx="2012156" cy="28694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943B858-3105-43A5-A30A-D86D99ADB4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55211" y="1018762"/>
            <a:ext cx="1978736" cy="28765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07F8950-957E-4DC9-8C95-E5B8B1515C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01833" y="1020097"/>
            <a:ext cx="1895921" cy="284672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2CE3F6C-0CB1-464B-BB40-A33A20A51FC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25619" y="1020097"/>
            <a:ext cx="2011210" cy="2846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9711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FA03FCC-FF37-40D3-91CA-E7501AB0B537}"/>
              </a:ext>
            </a:extLst>
          </p:cNvPr>
          <p:cNvGrpSpPr/>
          <p:nvPr/>
        </p:nvGrpSpPr>
        <p:grpSpPr>
          <a:xfrm>
            <a:off x="77452" y="-27933"/>
            <a:ext cx="7232565" cy="787887"/>
            <a:chOff x="77452" y="-27933"/>
            <a:chExt cx="6510985" cy="787887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87FD8FEE-5E6A-4E8A-B0E6-476971429B0F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3200" dirty="0"/>
                <a:t>복습 </a:t>
              </a:r>
              <a:r>
                <a:rPr lang="en-US" altLang="ko-KR" sz="3200" dirty="0"/>
                <a:t>2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78DE9AB-7E0E-4350-83C6-DAB2D76F009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B67F0893-11D4-401F-8F5A-27F39046CC3A}"/>
              </a:ext>
            </a:extLst>
          </p:cNvPr>
          <p:cNvSpPr txBox="1"/>
          <p:nvPr/>
        </p:nvSpPr>
        <p:spPr>
          <a:xfrm>
            <a:off x="1042422" y="5445746"/>
            <a:ext cx="103750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000000"/>
                </a:solidFill>
              </a:rPr>
              <a:t>우리 몸과 관련된</a:t>
            </a:r>
            <a:r>
              <a:rPr lang="ko-KR" altLang="en-US" sz="2500" dirty="0"/>
              <a:t> 관용어를 정리하고</a:t>
            </a:r>
            <a:r>
              <a:rPr lang="en-US" altLang="ko-KR" sz="2500" dirty="0"/>
              <a:t>, </a:t>
            </a:r>
            <a:r>
              <a:rPr lang="ko-KR" altLang="en-US" sz="2500" dirty="0"/>
              <a:t>관용어를 넣어 문장을 만들어 봐요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ED8FAA3A-1069-41AA-88BB-FC0ABBE14792}"/>
              </a:ext>
            </a:extLst>
          </p:cNvPr>
          <p:cNvSpPr/>
          <p:nvPr/>
        </p:nvSpPr>
        <p:spPr>
          <a:xfrm>
            <a:off x="271113" y="5314950"/>
            <a:ext cx="609600" cy="614469"/>
          </a:xfrm>
          <a:prstGeom prst="smileyFac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CB5E9BC-147C-44DF-A2C5-AAB0B5224D08}"/>
              </a:ext>
            </a:extLst>
          </p:cNvPr>
          <p:cNvSpPr/>
          <p:nvPr/>
        </p:nvSpPr>
        <p:spPr>
          <a:xfrm>
            <a:off x="7311820" y="5185603"/>
            <a:ext cx="462280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hlinkClick r:id="rId4"/>
              </a:rPr>
              <a:t>https://sisunnews.tistory.com/1883</a:t>
            </a:r>
            <a:endParaRPr lang="en-US" sz="1000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1B686D68-9C9F-4930-A904-4F691CAC6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4397" y="83227"/>
            <a:ext cx="3772319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우리 몸과 관련된 관용어</a:t>
            </a: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99B1DA-0E9E-4C61-8A13-52E9619BEF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8753" y="868689"/>
            <a:ext cx="2125616" cy="445396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6B02053-D21D-4067-BD45-9ECE0B1F46AE}"/>
              </a:ext>
            </a:extLst>
          </p:cNvPr>
          <p:cNvGrpSpPr/>
          <p:nvPr/>
        </p:nvGrpSpPr>
        <p:grpSpPr>
          <a:xfrm>
            <a:off x="7303302" y="1248642"/>
            <a:ext cx="4469687" cy="831119"/>
            <a:chOff x="7303302" y="1248642"/>
            <a:chExt cx="4469687" cy="83111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756474AA-4847-4841-BD10-C06384438CFF}"/>
                </a:ext>
              </a:extLst>
            </p:cNvPr>
            <p:cNvSpPr/>
            <p:nvPr/>
          </p:nvSpPr>
          <p:spPr>
            <a:xfrm>
              <a:off x="7303302" y="1248642"/>
              <a:ext cx="4469687" cy="831119"/>
            </a:xfrm>
            <a:prstGeom prst="wedgeRoundRectCallout">
              <a:avLst>
                <a:gd name="adj1" fmla="val -78303"/>
                <a:gd name="adj2" fmla="val -7841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A786E5C-7C92-40C6-8D51-5DCEF5506253}"/>
                </a:ext>
              </a:extLst>
            </p:cNvPr>
            <p:cNvSpPr txBox="1"/>
            <p:nvPr/>
          </p:nvSpPr>
          <p:spPr>
            <a:xfrm>
              <a:off x="7560162" y="1343296"/>
              <a:ext cx="41074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/>
                <a:t>입이 무겁다</a:t>
              </a:r>
              <a:r>
                <a:rPr lang="en-US" altLang="ko-KR" dirty="0"/>
                <a:t>, </a:t>
              </a:r>
              <a:r>
                <a:rPr lang="ko-KR" altLang="en-US" dirty="0"/>
                <a:t>입이 가볍다</a:t>
              </a:r>
              <a:r>
                <a:rPr lang="en-US" altLang="ko-KR" dirty="0"/>
                <a:t>, </a:t>
              </a:r>
              <a:r>
                <a:rPr lang="ko-KR" altLang="en-US" dirty="0"/>
                <a:t>입을 맞추다</a:t>
              </a:r>
              <a:r>
                <a:rPr lang="en-US" altLang="ko-KR" dirty="0"/>
                <a:t>, </a:t>
              </a:r>
              <a:r>
                <a:rPr lang="ko-KR" altLang="en-US" dirty="0"/>
                <a:t>입이 짧다</a:t>
              </a:r>
              <a:r>
                <a:rPr lang="en-US" altLang="ko-KR" dirty="0"/>
                <a:t>, </a:t>
              </a:r>
              <a:r>
                <a:rPr lang="ko-KR" altLang="en-US" dirty="0"/>
                <a:t>입을 막다</a:t>
              </a:r>
              <a:endParaRPr lang="en-US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BD9992A-EFB2-466A-8A92-962EC1B8C2CC}"/>
              </a:ext>
            </a:extLst>
          </p:cNvPr>
          <p:cNvGrpSpPr/>
          <p:nvPr/>
        </p:nvGrpSpPr>
        <p:grpSpPr>
          <a:xfrm>
            <a:off x="7303302" y="3901593"/>
            <a:ext cx="4457203" cy="831119"/>
            <a:chOff x="7315786" y="3876432"/>
            <a:chExt cx="4457203" cy="831119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A35E37C4-1917-4D90-92D5-3A1821B54EB1}"/>
                </a:ext>
              </a:extLst>
            </p:cNvPr>
            <p:cNvSpPr/>
            <p:nvPr/>
          </p:nvSpPr>
          <p:spPr>
            <a:xfrm>
              <a:off x="7315786" y="3876432"/>
              <a:ext cx="4457203" cy="831119"/>
            </a:xfrm>
            <a:prstGeom prst="wedgeRoundRectCallout">
              <a:avLst>
                <a:gd name="adj1" fmla="val -66077"/>
                <a:gd name="adj2" fmla="val -128472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681358A-6A91-495D-B432-ACAB1FBFB808}"/>
                </a:ext>
              </a:extLst>
            </p:cNvPr>
            <p:cNvSpPr txBox="1"/>
            <p:nvPr/>
          </p:nvSpPr>
          <p:spPr>
            <a:xfrm>
              <a:off x="7484432" y="3992225"/>
              <a:ext cx="41074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/>
                <a:t>손에 땀을 쥐다</a:t>
              </a:r>
              <a:r>
                <a:rPr lang="en-US" altLang="ko-KR" dirty="0"/>
                <a:t>. </a:t>
              </a:r>
              <a:r>
                <a:rPr lang="ko-KR" altLang="en-US" dirty="0"/>
                <a:t>손이 맵다</a:t>
              </a:r>
              <a:r>
                <a:rPr lang="en-US" altLang="ko-KR" dirty="0"/>
                <a:t>. </a:t>
              </a:r>
              <a:r>
                <a:rPr lang="ko-KR" altLang="en-US" dirty="0"/>
                <a:t>손이 크다</a:t>
              </a:r>
              <a:r>
                <a:rPr lang="en-US" altLang="ko-KR" dirty="0"/>
                <a:t>. </a:t>
              </a:r>
              <a:r>
                <a:rPr lang="ko-KR" altLang="en-US" dirty="0"/>
                <a:t>손에 익다</a:t>
              </a:r>
              <a:r>
                <a:rPr lang="en-US" altLang="ko-KR" dirty="0"/>
                <a:t>.</a:t>
              </a:r>
              <a:endParaRPr lang="en-US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A2C1F1F-B4C4-4C5E-9919-E89AAD82554E}"/>
              </a:ext>
            </a:extLst>
          </p:cNvPr>
          <p:cNvGrpSpPr/>
          <p:nvPr/>
        </p:nvGrpSpPr>
        <p:grpSpPr>
          <a:xfrm>
            <a:off x="127866" y="2573730"/>
            <a:ext cx="4469686" cy="830484"/>
            <a:chOff x="127866" y="2573730"/>
            <a:chExt cx="4469686" cy="830484"/>
          </a:xfrm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DE3B9E32-91C2-485C-A4F5-D37528AD4EFF}"/>
                </a:ext>
              </a:extLst>
            </p:cNvPr>
            <p:cNvSpPr/>
            <p:nvPr/>
          </p:nvSpPr>
          <p:spPr>
            <a:xfrm>
              <a:off x="127866" y="2573730"/>
              <a:ext cx="4469686" cy="830484"/>
            </a:xfrm>
            <a:prstGeom prst="wedgeRoundRectCallout">
              <a:avLst>
                <a:gd name="adj1" fmla="val 75337"/>
                <a:gd name="adj2" fmla="val -141199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922BAC0-DAB8-4892-A506-B15A59B1BB6D}"/>
                </a:ext>
              </a:extLst>
            </p:cNvPr>
            <p:cNvSpPr txBox="1"/>
            <p:nvPr/>
          </p:nvSpPr>
          <p:spPr>
            <a:xfrm>
              <a:off x="343559" y="2687652"/>
              <a:ext cx="41809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/>
                <a:t>목에 힘을 주다</a:t>
              </a:r>
              <a:r>
                <a:rPr lang="en-US" altLang="ko-KR" dirty="0"/>
                <a:t>. </a:t>
              </a:r>
              <a:r>
                <a:rPr lang="ko-KR" altLang="en-US" dirty="0"/>
                <a:t>목이 잘리다</a:t>
              </a:r>
              <a:r>
                <a:rPr lang="en-US" altLang="ko-KR" dirty="0"/>
                <a:t>. </a:t>
              </a:r>
              <a:r>
                <a:rPr lang="ko-KR" altLang="en-US" dirty="0"/>
                <a:t>목구멍에 풀칠하다</a:t>
              </a:r>
              <a:r>
                <a:rPr lang="en-US" altLang="ko-KR" dirty="0"/>
                <a:t>. </a:t>
              </a:r>
              <a:r>
                <a:rPr lang="ko-KR" altLang="en-US" dirty="0"/>
                <a:t>목이 빠지게 기다리다</a:t>
              </a:r>
              <a:r>
                <a:rPr lang="en-US" altLang="ko-KR" dirty="0"/>
                <a:t>.</a:t>
              </a:r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9A8FF81-0DD6-4617-B8AD-0050B66AC184}"/>
              </a:ext>
            </a:extLst>
          </p:cNvPr>
          <p:cNvGrpSpPr/>
          <p:nvPr/>
        </p:nvGrpSpPr>
        <p:grpSpPr>
          <a:xfrm>
            <a:off x="127866" y="961911"/>
            <a:ext cx="4469686" cy="831119"/>
            <a:chOff x="127866" y="961911"/>
            <a:chExt cx="4469686" cy="831119"/>
          </a:xfrm>
        </p:grpSpPr>
        <p:sp>
          <p:nvSpPr>
            <p:cNvPr id="25" name="Speech Bubble: Rectangle with Corners Rounded 24">
              <a:extLst>
                <a:ext uri="{FF2B5EF4-FFF2-40B4-BE49-F238E27FC236}">
                  <a16:creationId xmlns:a16="http://schemas.microsoft.com/office/drawing/2014/main" id="{4980D2A2-327A-45F8-90C5-36B90299FB97}"/>
                </a:ext>
              </a:extLst>
            </p:cNvPr>
            <p:cNvSpPr/>
            <p:nvPr/>
          </p:nvSpPr>
          <p:spPr>
            <a:xfrm>
              <a:off x="127866" y="961911"/>
              <a:ext cx="4469686" cy="831119"/>
            </a:xfrm>
            <a:prstGeom prst="wedgeRoundRectCallout">
              <a:avLst>
                <a:gd name="adj1" fmla="val 73451"/>
                <a:gd name="adj2" fmla="val 3215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CC774DA-9735-41B8-8198-659C1729A3D8}"/>
                </a:ext>
              </a:extLst>
            </p:cNvPr>
            <p:cNvSpPr txBox="1"/>
            <p:nvPr/>
          </p:nvSpPr>
          <p:spPr>
            <a:xfrm>
              <a:off x="343559" y="1072314"/>
              <a:ext cx="40527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/>
                <a:t>눈에 밟히다</a:t>
              </a:r>
              <a:r>
                <a:rPr lang="en-US" altLang="ko-KR" dirty="0"/>
                <a:t>. </a:t>
              </a:r>
              <a:r>
                <a:rPr lang="ko-KR" altLang="en-US" dirty="0"/>
                <a:t>눈에 띄다</a:t>
              </a:r>
              <a:r>
                <a:rPr lang="en-US" altLang="ko-KR" dirty="0"/>
                <a:t>. </a:t>
              </a:r>
              <a:r>
                <a:rPr lang="ko-KR" altLang="en-US" dirty="0"/>
                <a:t>눈을 돌리다</a:t>
              </a:r>
              <a:r>
                <a:rPr lang="en-US" altLang="ko-KR" dirty="0"/>
                <a:t>.</a:t>
              </a:r>
            </a:p>
            <a:p>
              <a:r>
                <a:rPr lang="ko-KR" altLang="en-US" dirty="0"/>
                <a:t>눈이 맞다</a:t>
              </a:r>
              <a:r>
                <a:rPr lang="en-US" altLang="ko-KR" dirty="0"/>
                <a:t>.</a:t>
              </a:r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B461AE2-4623-4278-9AE8-0B06BA9E5750}"/>
              </a:ext>
            </a:extLst>
          </p:cNvPr>
          <p:cNvGrpSpPr/>
          <p:nvPr/>
        </p:nvGrpSpPr>
        <p:grpSpPr>
          <a:xfrm>
            <a:off x="7326771" y="2271101"/>
            <a:ext cx="4469687" cy="831119"/>
            <a:chOff x="7326771" y="2271101"/>
            <a:chExt cx="4469687" cy="831119"/>
          </a:xfrm>
        </p:grpSpPr>
        <p:sp>
          <p:nvSpPr>
            <p:cNvPr id="28" name="Speech Bubble: Rectangle with Corners Rounded 27">
              <a:extLst>
                <a:ext uri="{FF2B5EF4-FFF2-40B4-BE49-F238E27FC236}">
                  <a16:creationId xmlns:a16="http://schemas.microsoft.com/office/drawing/2014/main" id="{76168A2B-54C7-4B4D-A529-BFD0783D511A}"/>
                </a:ext>
              </a:extLst>
            </p:cNvPr>
            <p:cNvSpPr/>
            <p:nvPr/>
          </p:nvSpPr>
          <p:spPr>
            <a:xfrm>
              <a:off x="7326771" y="2271101"/>
              <a:ext cx="4469687" cy="831119"/>
            </a:xfrm>
            <a:prstGeom prst="wedgeRoundRectCallout">
              <a:avLst>
                <a:gd name="adj1" fmla="val -70971"/>
                <a:gd name="adj2" fmla="val -20050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B23DD2B-70DF-4B69-9387-E72497ED8497}"/>
                </a:ext>
              </a:extLst>
            </p:cNvPr>
            <p:cNvSpPr txBox="1"/>
            <p:nvPr/>
          </p:nvSpPr>
          <p:spPr>
            <a:xfrm>
              <a:off x="7810309" y="2488120"/>
              <a:ext cx="36071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/>
                <a:t>팔을 걷어붙이다</a:t>
              </a:r>
              <a:r>
                <a:rPr lang="en-US" altLang="ko-KR" dirty="0"/>
                <a:t>. </a:t>
              </a:r>
              <a:r>
                <a:rPr lang="ko-KR" altLang="en-US" dirty="0"/>
                <a:t>팔짱 끼고 보다</a:t>
              </a:r>
              <a:endParaRPr lang="en-US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86D515A-4086-4FB7-BFD6-322E7FC2ED85}"/>
              </a:ext>
            </a:extLst>
          </p:cNvPr>
          <p:cNvGrpSpPr/>
          <p:nvPr/>
        </p:nvGrpSpPr>
        <p:grpSpPr>
          <a:xfrm>
            <a:off x="77452" y="4181321"/>
            <a:ext cx="4469687" cy="831119"/>
            <a:chOff x="77452" y="4181321"/>
            <a:chExt cx="4469687" cy="831119"/>
          </a:xfrm>
        </p:grpSpPr>
        <p:sp>
          <p:nvSpPr>
            <p:cNvPr id="30" name="Speech Bubble: Rectangle with Corners Rounded 29">
              <a:extLst>
                <a:ext uri="{FF2B5EF4-FFF2-40B4-BE49-F238E27FC236}">
                  <a16:creationId xmlns:a16="http://schemas.microsoft.com/office/drawing/2014/main" id="{43CF2F22-0D70-4541-875A-D64049DA5A6C}"/>
                </a:ext>
              </a:extLst>
            </p:cNvPr>
            <p:cNvSpPr/>
            <p:nvPr/>
          </p:nvSpPr>
          <p:spPr>
            <a:xfrm>
              <a:off x="77452" y="4181321"/>
              <a:ext cx="4469687" cy="831119"/>
            </a:xfrm>
            <a:prstGeom prst="wedgeRoundRectCallout">
              <a:avLst>
                <a:gd name="adj1" fmla="val 69356"/>
                <a:gd name="adj2" fmla="val 54919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6E5C561-9AE4-4C34-95C9-9EA15D317CD1}"/>
                </a:ext>
              </a:extLst>
            </p:cNvPr>
            <p:cNvSpPr txBox="1"/>
            <p:nvPr/>
          </p:nvSpPr>
          <p:spPr>
            <a:xfrm>
              <a:off x="343559" y="4317153"/>
              <a:ext cx="41074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/>
                <a:t>발을 구르다</a:t>
              </a:r>
              <a:r>
                <a:rPr lang="en-US" altLang="ko-KR" dirty="0"/>
                <a:t>. </a:t>
              </a:r>
              <a:r>
                <a:rPr lang="ko-KR" altLang="en-US" dirty="0"/>
                <a:t>발이 넓다</a:t>
              </a:r>
              <a:r>
                <a:rPr lang="en-US" altLang="ko-KR" dirty="0"/>
                <a:t>. </a:t>
              </a:r>
              <a:r>
                <a:rPr lang="ko-KR" altLang="en-US" dirty="0"/>
                <a:t>발 벗고 나서다</a:t>
              </a:r>
              <a:r>
                <a:rPr lang="en-US" altLang="ko-KR" dirty="0"/>
                <a:t>. </a:t>
              </a:r>
              <a:r>
                <a:rPr lang="ko-KR" altLang="en-US" dirty="0"/>
                <a:t>발이 길다</a:t>
              </a:r>
              <a:r>
                <a:rPr lang="en-US" altLang="ko-KR" dirty="0"/>
                <a:t>.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54427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9950" y="148401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이번 주 숙제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14. </a:t>
            </a:r>
            <a:r>
              <a:rPr lang="ko-KR" altLang="en-US" sz="2800" dirty="0">
                <a:solidFill>
                  <a:schemeClr val="tx1"/>
                </a:solidFill>
              </a:rPr>
              <a:t>과학적인 우리 한글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6BDD39-AC47-4088-9FC5-D15AFCB56F27}"/>
              </a:ext>
            </a:extLst>
          </p:cNvPr>
          <p:cNvSpPr txBox="1"/>
          <p:nvPr/>
        </p:nvSpPr>
        <p:spPr>
          <a:xfrm>
            <a:off x="571503" y="1203961"/>
            <a:ext cx="4133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우리 몸 그림에 관련된 관용어를 </a:t>
            </a:r>
            <a:endParaRPr lang="en-US" altLang="ko-KR" sz="2000" dirty="0"/>
          </a:p>
          <a:p>
            <a:r>
              <a:rPr lang="ko-KR" altLang="en-US" sz="2000" dirty="0"/>
              <a:t>써 보고</a:t>
            </a:r>
            <a:r>
              <a:rPr lang="en-US" altLang="ko-KR" sz="2000" dirty="0"/>
              <a:t>, </a:t>
            </a:r>
            <a:r>
              <a:rPr lang="ko-KR" altLang="en-US" sz="2000" dirty="0"/>
              <a:t>문장을 만들어 보세요</a:t>
            </a:r>
            <a:r>
              <a:rPr lang="en-US" altLang="ko-KR" sz="2000" dirty="0"/>
              <a:t>!</a:t>
            </a:r>
            <a:endParaRPr lang="en-US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AB3C32-4A4B-4C45-AC57-6EBF017D5A7D}"/>
              </a:ext>
            </a:extLst>
          </p:cNvPr>
          <p:cNvSpPr txBox="1"/>
          <p:nvPr/>
        </p:nvSpPr>
        <p:spPr>
          <a:xfrm>
            <a:off x="6096001" y="1207305"/>
            <a:ext cx="4389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우리 몸 그림에 관련된 관용어를 쓰고</a:t>
            </a:r>
            <a:r>
              <a:rPr lang="en-US" altLang="ko-KR" sz="2000" dirty="0"/>
              <a:t>, </a:t>
            </a:r>
          </a:p>
          <a:p>
            <a:r>
              <a:rPr lang="ko-KR" altLang="en-US" sz="2000" dirty="0"/>
              <a:t>문장을 만들어 보세요</a:t>
            </a:r>
            <a:r>
              <a:rPr lang="en-US" altLang="ko-KR" sz="2000" dirty="0"/>
              <a:t>!</a:t>
            </a:r>
            <a:endParaRPr lang="en-US" sz="20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DF132B9-2632-476F-A611-F5F5CCFB9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2146" y="1296554"/>
            <a:ext cx="453507" cy="50019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470AC42-197A-4FE0-BEDE-8E29CEBC2D31}"/>
              </a:ext>
            </a:extLst>
          </p:cNvPr>
          <p:cNvSpPr txBox="1"/>
          <p:nvPr/>
        </p:nvSpPr>
        <p:spPr>
          <a:xfrm>
            <a:off x="571503" y="2424061"/>
            <a:ext cx="3619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교재</a:t>
            </a:r>
            <a:r>
              <a:rPr lang="en-US" altLang="ko-KR" sz="2000" dirty="0"/>
              <a:t> p143-148</a:t>
            </a:r>
            <a:endParaRPr lang="en-US" sz="2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E7B13C-8A79-425C-8E08-59E6BDF90103}"/>
              </a:ext>
            </a:extLst>
          </p:cNvPr>
          <p:cNvSpPr txBox="1"/>
          <p:nvPr/>
        </p:nvSpPr>
        <p:spPr>
          <a:xfrm>
            <a:off x="6146794" y="2322677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다음 시간에 얘기해요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F2069FB-F865-4983-B46D-1534D2F50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2145" y="2272636"/>
            <a:ext cx="453507" cy="500192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1DCF8E27-C8C6-46CD-A45F-445629DFE2C4}"/>
              </a:ext>
            </a:extLst>
          </p:cNvPr>
          <p:cNvGrpSpPr/>
          <p:nvPr/>
        </p:nvGrpSpPr>
        <p:grpSpPr>
          <a:xfrm>
            <a:off x="77452" y="-27933"/>
            <a:ext cx="7142498" cy="787887"/>
            <a:chOff x="77452" y="-27933"/>
            <a:chExt cx="6510985" cy="787887"/>
          </a:xfrm>
        </p:grpSpPr>
        <p:sp>
          <p:nvSpPr>
            <p:cNvPr id="27" name="Title 1">
              <a:extLst>
                <a:ext uri="{FF2B5EF4-FFF2-40B4-BE49-F238E27FC236}">
                  <a16:creationId xmlns:a16="http://schemas.microsoft.com/office/drawing/2014/main" id="{CB0DB5CA-1709-4BF5-8267-F5F6F2B9C297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3200" dirty="0"/>
                <a:t>복습 </a:t>
              </a:r>
              <a:r>
                <a:rPr lang="en-US" altLang="ko-KR" sz="3200" dirty="0"/>
                <a:t>2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7CB360A-DE3A-45DA-B381-51DEE2A840E2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475203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Reference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F1A8EF-7F1B-420C-8EF7-A6FB53F76289}"/>
              </a:ext>
            </a:extLst>
          </p:cNvPr>
          <p:cNvSpPr txBox="1"/>
          <p:nvPr/>
        </p:nvSpPr>
        <p:spPr>
          <a:xfrm>
            <a:off x="109188" y="940169"/>
            <a:ext cx="11895999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dirty="0">
                <a:latin typeface="13"/>
              </a:rPr>
              <a:t>1. </a:t>
            </a:r>
            <a:r>
              <a:rPr lang="ko-KR" altLang="en-US" sz="1300" dirty="0">
                <a:latin typeface="13"/>
              </a:rPr>
              <a:t>재외동포를 위한 한국어 </a:t>
            </a:r>
            <a:r>
              <a:rPr lang="en-US" altLang="ko-KR" sz="1300" dirty="0">
                <a:latin typeface="13"/>
              </a:rPr>
              <a:t>5-1 (</a:t>
            </a:r>
            <a:r>
              <a:rPr lang="ko-KR" altLang="en-US" sz="1300" dirty="0">
                <a:latin typeface="13"/>
              </a:rPr>
              <a:t>영어권</a:t>
            </a:r>
            <a:r>
              <a:rPr lang="en-US" altLang="ko-KR" sz="1300" dirty="0">
                <a:latin typeface="13"/>
              </a:rPr>
              <a:t>)</a:t>
            </a:r>
            <a:endParaRPr lang="en-US" sz="1300" dirty="0">
              <a:latin typeface="13"/>
            </a:endParaRPr>
          </a:p>
          <a:p>
            <a:r>
              <a:rPr lang="en-US" sz="1300" dirty="0">
                <a:latin typeface="13"/>
              </a:rPr>
              <a:t>2. Study Korean</a:t>
            </a:r>
          </a:p>
          <a:p>
            <a:r>
              <a:rPr lang="en-US" sz="1300" dirty="0">
                <a:latin typeface="13"/>
              </a:rPr>
              <a:t>3. </a:t>
            </a:r>
            <a:r>
              <a:rPr lang="en-US" sz="1300" dirty="0">
                <a:latin typeface="13"/>
                <a:hlinkClick r:id="rId3"/>
              </a:rPr>
              <a:t>https://kr.clipartlogo.com/image/vector-yellow-flower-with-green-leaves-swirl_344694.html</a:t>
            </a:r>
            <a:endParaRPr lang="en-US" sz="1300" dirty="0">
              <a:latin typeface="13"/>
            </a:endParaRPr>
          </a:p>
          <a:p>
            <a:r>
              <a:rPr lang="en-US" sz="1300" dirty="0">
                <a:latin typeface="13"/>
              </a:rPr>
              <a:t>4.</a:t>
            </a:r>
            <a:r>
              <a:rPr lang="en-US" sz="1300" dirty="0">
                <a:latin typeface="13"/>
                <a:hlinkClick r:id="rId4"/>
              </a:rPr>
              <a:t>http://blog.naver.com/</a:t>
            </a:r>
            <a:r>
              <a:rPr lang="en-US" sz="1300" dirty="0" err="1">
                <a:latin typeface="13"/>
                <a:hlinkClick r:id="rId4"/>
              </a:rPr>
              <a:t>PostView.nhn?blogId</a:t>
            </a:r>
            <a:r>
              <a:rPr lang="en-US" sz="1300" dirty="0">
                <a:latin typeface="13"/>
                <a:hlinkClick r:id="rId4"/>
              </a:rPr>
              <a:t>=</a:t>
            </a:r>
            <a:r>
              <a:rPr lang="en-US" sz="1300" dirty="0" err="1">
                <a:latin typeface="13"/>
                <a:hlinkClick r:id="rId4"/>
              </a:rPr>
              <a:t>eropink&amp;logNo</a:t>
            </a:r>
            <a:r>
              <a:rPr lang="en-US" sz="1300" dirty="0">
                <a:latin typeface="13"/>
                <a:hlinkClick r:id="rId4"/>
              </a:rPr>
              <a:t>=221007159909&amp;parentCategoryNo=&amp;</a:t>
            </a:r>
            <a:r>
              <a:rPr lang="en-US" sz="1300" dirty="0" err="1">
                <a:latin typeface="13"/>
                <a:hlinkClick r:id="rId4"/>
              </a:rPr>
              <a:t>categoryNo</a:t>
            </a:r>
            <a:r>
              <a:rPr lang="en-US" sz="1300" dirty="0">
                <a:latin typeface="13"/>
                <a:hlinkClick r:id="rId4"/>
              </a:rPr>
              <a:t>=1&amp;viewDate=&amp;</a:t>
            </a:r>
            <a:r>
              <a:rPr lang="en-US" sz="1300" dirty="0" err="1">
                <a:latin typeface="13"/>
                <a:hlinkClick r:id="rId4"/>
              </a:rPr>
              <a:t>isShowPopularPosts</a:t>
            </a:r>
            <a:r>
              <a:rPr lang="en-US" sz="1300" dirty="0">
                <a:latin typeface="13"/>
                <a:hlinkClick r:id="rId4"/>
              </a:rPr>
              <a:t>=</a:t>
            </a:r>
            <a:r>
              <a:rPr lang="en-US" sz="1300" dirty="0" err="1">
                <a:latin typeface="13"/>
                <a:hlinkClick r:id="rId4"/>
              </a:rPr>
              <a:t>false&amp;from</a:t>
            </a:r>
            <a:r>
              <a:rPr lang="en-US" sz="1300" dirty="0">
                <a:latin typeface="13"/>
                <a:hlinkClick r:id="rId4"/>
              </a:rPr>
              <a:t>=</a:t>
            </a:r>
            <a:r>
              <a:rPr lang="en-US" sz="1300" dirty="0" err="1">
                <a:latin typeface="13"/>
                <a:hlinkClick r:id="rId4"/>
              </a:rPr>
              <a:t>postView</a:t>
            </a:r>
            <a:endParaRPr lang="en-US" sz="1300" dirty="0">
              <a:latin typeface="13"/>
            </a:endParaRPr>
          </a:p>
          <a:p>
            <a:r>
              <a:rPr lang="en-US" sz="1300" dirty="0">
                <a:latin typeface="13"/>
              </a:rPr>
              <a:t>5. </a:t>
            </a:r>
            <a:r>
              <a:rPr lang="en-US" sz="1400" dirty="0"/>
              <a:t>https://www.123rf.com/stockphoto/meeting_cartoon.html?sti=o13i4xsaggeqb1jtmr|</a:t>
            </a:r>
            <a:endParaRPr lang="en-US" sz="1300" dirty="0">
              <a:latin typeface="13"/>
            </a:endParaRPr>
          </a:p>
          <a:p>
            <a:r>
              <a:rPr lang="en-US" sz="1300" dirty="0">
                <a:latin typeface="13"/>
              </a:rPr>
              <a:t>6. </a:t>
            </a:r>
            <a:r>
              <a:rPr lang="en-US" sz="1400" dirty="0"/>
              <a:t>http://www.heraldjournal.co.kr/news/articleView.html?idxno=1387</a:t>
            </a:r>
            <a:endParaRPr lang="en-US" sz="1300" dirty="0">
              <a:latin typeface="13"/>
            </a:endParaRPr>
          </a:p>
          <a:p>
            <a:r>
              <a:rPr lang="en-US" sz="1300" dirty="0">
                <a:latin typeface="13"/>
              </a:rPr>
              <a:t>7. </a:t>
            </a:r>
            <a:r>
              <a:rPr lang="en-US" sz="1400" dirty="0"/>
              <a:t>https://blog.inspiremekorea.com/lifestyle/korean-fairytales-and-folktales/</a:t>
            </a:r>
            <a:endParaRPr lang="en-US" sz="1300" dirty="0">
              <a:latin typeface="13"/>
            </a:endParaRPr>
          </a:p>
          <a:p>
            <a:r>
              <a:rPr lang="en-US" sz="1300" dirty="0">
                <a:latin typeface="13"/>
              </a:rPr>
              <a:t>8. </a:t>
            </a:r>
            <a:r>
              <a:rPr lang="en-US" sz="1400" dirty="0">
                <a:hlinkClick r:id="rId5"/>
              </a:rPr>
              <a:t>https://www.thehealthsite.com/news/important-meal-eat-why-skipping-breakfast-isnt-a-good-idea-foods-food-breaking-the-fast-ai0718-588329</a:t>
            </a:r>
            <a:endParaRPr lang="en-US" sz="1400" dirty="0"/>
          </a:p>
          <a:p>
            <a:r>
              <a:rPr lang="en-US" sz="1400" dirty="0"/>
              <a:t>9. https://www.pinterest.co.uk/pin/76068681192384627/</a:t>
            </a:r>
            <a:endParaRPr lang="en-US" sz="1300" dirty="0">
              <a:latin typeface="13"/>
            </a:endParaRPr>
          </a:p>
          <a:p>
            <a:r>
              <a:rPr lang="en-US" sz="1300" dirty="0">
                <a:latin typeface="13"/>
              </a:rPr>
              <a:t>10.</a:t>
            </a:r>
            <a:r>
              <a:rPr lang="en-US" sz="1400" dirty="0">
                <a:hlinkClick r:id="rId6"/>
              </a:rPr>
              <a:t> https://hu.pinterest.com/pin/338614465733492612/?amp_client_id=</a:t>
            </a:r>
            <a:r>
              <a:rPr lang="en-US" sz="1400" dirty="0"/>
              <a:t>CLIENT_ID(_)&amp;mweb_unauth_id=&amp;simplified=true</a:t>
            </a:r>
            <a:endParaRPr lang="en-US" sz="1300" dirty="0">
              <a:latin typeface="13"/>
            </a:endParaRPr>
          </a:p>
          <a:p>
            <a:r>
              <a:rPr lang="en-US" sz="1300" dirty="0">
                <a:latin typeface="13"/>
              </a:rPr>
              <a:t>11. </a:t>
            </a:r>
            <a:r>
              <a:rPr lang="en-US" sz="1400" dirty="0"/>
              <a:t>http://study.korean.net</a:t>
            </a:r>
            <a:endParaRPr lang="en-US" sz="1300" dirty="0">
              <a:latin typeface="13"/>
            </a:endParaRPr>
          </a:p>
          <a:p>
            <a:r>
              <a:rPr lang="en-US" sz="1300" dirty="0">
                <a:latin typeface="13"/>
              </a:rPr>
              <a:t>12. </a:t>
            </a:r>
            <a:r>
              <a:rPr lang="en-US" sz="1400" dirty="0">
                <a:hlinkClick r:id="rId7"/>
              </a:rPr>
              <a:t>http://study.korean.net</a:t>
            </a:r>
            <a:endParaRPr lang="en-US" sz="1400" dirty="0"/>
          </a:p>
          <a:p>
            <a:r>
              <a:rPr lang="en-US" sz="1300" dirty="0">
                <a:latin typeface="13"/>
              </a:rPr>
              <a:t>13. </a:t>
            </a:r>
            <a:r>
              <a:rPr lang="en-US" sz="1400" dirty="0">
                <a:hlinkClick r:id="rId8"/>
              </a:rPr>
              <a:t>https://www.clipart.email/clipart/falling-out-of-chair-clipart-29320.html</a:t>
            </a:r>
            <a:endParaRPr lang="en-US" sz="1300" dirty="0">
              <a:latin typeface="13"/>
            </a:endParaRPr>
          </a:p>
          <a:p>
            <a:r>
              <a:rPr lang="en-US" sz="1300" dirty="0">
                <a:latin typeface="13"/>
              </a:rPr>
              <a:t>14. </a:t>
            </a:r>
            <a:r>
              <a:rPr lang="en-US" sz="1400" dirty="0">
                <a:hlinkClick r:id="rId9"/>
              </a:rPr>
              <a:t>https://dribbble.com/shots/10583540-eat-delicious-food</a:t>
            </a:r>
            <a:endParaRPr lang="en-US" sz="1400" dirty="0"/>
          </a:p>
          <a:p>
            <a:r>
              <a:rPr lang="en-US" sz="1300" dirty="0">
                <a:latin typeface="13"/>
              </a:rPr>
              <a:t>15. </a:t>
            </a:r>
            <a:r>
              <a:rPr lang="en-US" sz="1400" dirty="0"/>
              <a:t>https://friendlystock.com/product/confused-panda/</a:t>
            </a:r>
            <a:endParaRPr lang="en-US" sz="1300" dirty="0">
              <a:latin typeface="13"/>
            </a:endParaRPr>
          </a:p>
          <a:p>
            <a:r>
              <a:rPr lang="en-US" sz="1300" dirty="0">
                <a:latin typeface="13"/>
              </a:rPr>
              <a:t>16. </a:t>
            </a:r>
            <a:r>
              <a:rPr lang="en-US" sz="1400" dirty="0">
                <a:hlinkClick r:id="rId10"/>
              </a:rPr>
              <a:t>https://www.youtube.com/watch?v=SWo_bH5TvOg</a:t>
            </a:r>
            <a:endParaRPr lang="en-US" sz="1300" dirty="0">
              <a:latin typeface="13"/>
            </a:endParaRPr>
          </a:p>
          <a:p>
            <a:r>
              <a:rPr lang="en-US" sz="1300" dirty="0">
                <a:latin typeface="13"/>
              </a:rPr>
              <a:t>17. </a:t>
            </a:r>
            <a:r>
              <a:rPr lang="en-US" sz="1400" dirty="0">
                <a:hlinkClick r:id="rId11"/>
              </a:rPr>
              <a:t>https://sisunnews.tistory.com/1883</a:t>
            </a:r>
            <a:endParaRPr lang="en-US" sz="1300" dirty="0">
              <a:latin typeface="13"/>
            </a:endParaRPr>
          </a:p>
          <a:p>
            <a:r>
              <a:rPr lang="en-US" sz="1300" dirty="0">
                <a:latin typeface="13"/>
              </a:rPr>
              <a:t>18. </a:t>
            </a:r>
            <a:r>
              <a:rPr lang="en-US" sz="1400" dirty="0">
                <a:hlinkClick r:id="rId11"/>
              </a:rPr>
              <a:t>https://sisunnews.tistory.com/1883</a:t>
            </a:r>
            <a:endParaRPr lang="en-US" sz="1400" dirty="0"/>
          </a:p>
          <a:p>
            <a:r>
              <a:rPr lang="en-US" sz="1400" dirty="0">
                <a:latin typeface="13"/>
              </a:rPr>
              <a:t>19. </a:t>
            </a:r>
            <a:r>
              <a:rPr lang="en-US" sz="1200" dirty="0">
                <a:hlinkClick r:id="rId12"/>
              </a:rPr>
              <a:t>http://www.newsin.co.kr/news/articleView.html?idxno=67101</a:t>
            </a:r>
            <a:endParaRPr lang="en-US" sz="1200" dirty="0"/>
          </a:p>
          <a:p>
            <a:r>
              <a:rPr lang="en-US" sz="1200" dirty="0"/>
              <a:t>20. https://www.mirror.co.uk/news/uk-news/top-10-things-to-do-in-a-blackout-416057</a:t>
            </a:r>
          </a:p>
          <a:p>
            <a:r>
              <a:rPr lang="en-US" sz="1200" dirty="0"/>
              <a:t>21. </a:t>
            </a:r>
            <a:r>
              <a:rPr lang="en-US" altLang="ko-KR" sz="1200" dirty="0"/>
              <a:t>https://www.clipart.email/clipart/kid-cartoon-tv-clipart-177822.html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087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209550" y="3920799"/>
            <a:ext cx="116681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아까 너희 학년 아이들이 모여서 </a:t>
            </a:r>
            <a:r>
              <a:rPr lang="en-US" altLang="ko-KR" sz="2500" dirty="0"/>
              <a:t>(</a:t>
            </a:r>
            <a:r>
              <a:rPr lang="ko-KR" altLang="en-US" sz="2500" dirty="0"/>
              <a:t>열심히 이야기를 하고 있다</a:t>
            </a:r>
            <a:r>
              <a:rPr lang="en-US" altLang="ko-KR" sz="2500" dirty="0"/>
              <a:t>). </a:t>
            </a:r>
            <a:r>
              <a:rPr lang="ko-KR" altLang="en-US" sz="2500" dirty="0"/>
              <a:t>무슨 이야기를 </a:t>
            </a:r>
            <a:r>
              <a:rPr lang="ko-KR" altLang="en-US" sz="2500" dirty="0" err="1"/>
              <a:t>했어</a:t>
            </a:r>
            <a:r>
              <a:rPr lang="en-US" altLang="ko-KR" sz="2500" dirty="0"/>
              <a:t>?</a:t>
            </a:r>
            <a:endParaRPr lang="en-US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2647" y="4353327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4820966" y="4381305"/>
            <a:ext cx="47053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열심히 이야기를 하고 있던데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209550" y="5279704"/>
            <a:ext cx="117538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아까 너희 학년 아이들이 모여서 </a:t>
            </a:r>
            <a:r>
              <a:rPr lang="ko-KR" altLang="en-US" sz="2500" b="1" dirty="0">
                <a:solidFill>
                  <a:srgbClr val="FF0000"/>
                </a:solidFill>
              </a:rPr>
              <a:t>열심히 이야기를 하고 있던데</a:t>
            </a:r>
            <a:r>
              <a:rPr lang="en-US" altLang="ko-KR" sz="2500" b="1" dirty="0">
                <a:solidFill>
                  <a:srgbClr val="FF0000"/>
                </a:solidFill>
              </a:rPr>
              <a:t> </a:t>
            </a:r>
            <a:r>
              <a:rPr lang="ko-KR" altLang="en-US" sz="2500" dirty="0"/>
              <a:t>무슨 이야기를 </a:t>
            </a:r>
            <a:r>
              <a:rPr lang="ko-KR" altLang="en-US" sz="2500" dirty="0" err="1"/>
              <a:t>했어</a:t>
            </a:r>
            <a:r>
              <a:rPr lang="en-US" altLang="ko-KR" sz="2500" dirty="0"/>
              <a:t>?</a:t>
            </a:r>
            <a:endParaRPr lang="en-US" sz="25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E910E4F-8A50-4E11-94B5-8C1102673FA1}"/>
              </a:ext>
            </a:extLst>
          </p:cNvPr>
          <p:cNvSpPr/>
          <p:nvPr/>
        </p:nvSpPr>
        <p:spPr>
          <a:xfrm>
            <a:off x="7961341" y="2915837"/>
            <a:ext cx="3672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https://www.123rf.com/stockphoto/meeting_cartoon.html?sti=o13i4xsaggeqb1jtmr|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19616C-C6E5-4A06-ABCD-9822F451F3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9401" y="1101242"/>
            <a:ext cx="3253198" cy="2521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66524CA8-DE03-4F17-9D50-1D3E6DA0226D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8B8A76DE-794C-41DA-8B00-212AB6634A82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4DD309F-FA9D-47EB-8AE8-F65FD88AC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460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21617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239486" y="2933400"/>
            <a:ext cx="112858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400" dirty="0"/>
              <a:t>1. </a:t>
            </a:r>
            <a:r>
              <a:rPr lang="ko-KR" altLang="en-US" sz="2400" dirty="0"/>
              <a:t>수업 시간에 한국어로 발표를 할 수 있어요</a:t>
            </a:r>
            <a:r>
              <a:rPr lang="en-US" altLang="ko-KR" sz="2400" dirty="0"/>
              <a:t>. </a:t>
            </a:r>
            <a:r>
              <a:rPr lang="ko-KR" altLang="en-US" sz="2400" dirty="0"/>
              <a:t>그 정도면 한국어를 </a:t>
            </a:r>
            <a:r>
              <a:rPr lang="ko-KR" altLang="en-US" sz="2400" b="1" u="sng" dirty="0">
                <a:solidFill>
                  <a:srgbClr val="FF0000"/>
                </a:solidFill>
              </a:rPr>
              <a:t>잘하는 셈이지요</a:t>
            </a:r>
            <a:r>
              <a:rPr lang="en-US" altLang="ko-KR" sz="2400" b="1" dirty="0">
                <a:solidFill>
                  <a:srgbClr val="FF0000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239486" y="3608589"/>
            <a:ext cx="11195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400" dirty="0"/>
              <a:t>2. </a:t>
            </a:r>
            <a:r>
              <a:rPr lang="ko-KR" altLang="en-US" sz="2400" dirty="0"/>
              <a:t>그 많은 간식을 제가 다 </a:t>
            </a:r>
            <a:r>
              <a:rPr lang="ko-KR" altLang="en-US" sz="2400" b="1" u="sng" dirty="0">
                <a:solidFill>
                  <a:srgbClr val="FF0000"/>
                </a:solidFill>
              </a:rPr>
              <a:t>먹은 셈이에요</a:t>
            </a:r>
            <a:r>
              <a:rPr lang="en-US" altLang="ko-KR" sz="2400" b="1" dirty="0">
                <a:solidFill>
                  <a:srgbClr val="FF0000"/>
                </a:solidFill>
              </a:rPr>
              <a:t>. </a:t>
            </a:r>
            <a:r>
              <a:rPr lang="ko-KR" altLang="en-US" sz="2400" dirty="0"/>
              <a:t>배가 너무 불러서 저녁을 못 </a:t>
            </a:r>
            <a:r>
              <a:rPr lang="ko-KR" altLang="en-US" sz="2400" dirty="0" err="1"/>
              <a:t>먹겠어요</a:t>
            </a:r>
            <a:r>
              <a:rPr lang="en-US" altLang="ko-KR" sz="2400" dirty="0"/>
              <a:t>.</a:t>
            </a:r>
            <a:r>
              <a:rPr lang="ko-KR" altLang="en-US" sz="2400" dirty="0"/>
              <a:t> 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179946" y="4315982"/>
            <a:ext cx="11285846" cy="1717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500" dirty="0"/>
              <a:t>  </a:t>
            </a:r>
            <a:r>
              <a:rPr lang="en-US" altLang="ko-KR" sz="2500" dirty="0"/>
              <a:t>3. </a:t>
            </a:r>
            <a:r>
              <a:rPr lang="en-US" altLang="ko-KR" sz="2400" dirty="0"/>
              <a:t>A</a:t>
            </a:r>
            <a:r>
              <a:rPr lang="ko-KR" altLang="en-US" sz="2400" dirty="0"/>
              <a:t>  시험 결과는 어때</a:t>
            </a:r>
            <a:r>
              <a:rPr lang="en-US" altLang="ko-KR" sz="2400" dirty="0"/>
              <a:t>? 80</a:t>
            </a:r>
            <a:r>
              <a:rPr lang="ko-KR" altLang="en-US" sz="2400" dirty="0"/>
              <a:t>점이면 지난번보다 많이 떨어졌구나</a:t>
            </a:r>
            <a:r>
              <a:rPr lang="en-US" altLang="ko-KR" sz="2400" dirty="0"/>
              <a:t>.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dirty="0"/>
              <a:t>      B </a:t>
            </a:r>
            <a:r>
              <a:rPr lang="ko-KR" altLang="en-US" sz="2400" dirty="0"/>
              <a:t> 이번 시험은 정말 어려웠어요</a:t>
            </a:r>
            <a:r>
              <a:rPr lang="en-US" altLang="ko-KR" sz="2400" dirty="0"/>
              <a:t>. 90</a:t>
            </a:r>
            <a:r>
              <a:rPr lang="ko-KR" altLang="en-US" sz="2400" dirty="0"/>
              <a:t>점 이상이 한 명도 없으니까 이 정도면 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en-US" altLang="ko-KR" sz="2400" b="1" dirty="0">
                <a:solidFill>
                  <a:srgbClr val="FF0000"/>
                </a:solidFill>
              </a:rPr>
              <a:t>          </a:t>
            </a:r>
            <a:r>
              <a:rPr lang="ko-KR" altLang="en-US" sz="2400" b="1" u="sng" dirty="0">
                <a:solidFill>
                  <a:srgbClr val="FF0000"/>
                </a:solidFill>
              </a:rPr>
              <a:t>잘 본 셈이에요</a:t>
            </a:r>
            <a:r>
              <a:rPr lang="en-US" altLang="ko-KR" sz="2400" b="1" dirty="0">
                <a:solidFill>
                  <a:srgbClr val="FF0000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D27C51-1072-5444-A070-1B04F572CF50}"/>
              </a:ext>
            </a:extLst>
          </p:cNvPr>
          <p:cNvSpPr txBox="1"/>
          <p:nvPr/>
        </p:nvSpPr>
        <p:spPr>
          <a:xfrm>
            <a:off x="376502" y="1749112"/>
            <a:ext cx="11434498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(Attached to a </a:t>
            </a:r>
            <a:r>
              <a:rPr lang="en-US" altLang="ko-KR" sz="2800" dirty="0"/>
              <a:t>verb or</a:t>
            </a:r>
            <a:r>
              <a:rPr lang="ko-KR" altLang="en-US" sz="2800" dirty="0"/>
              <a:t> </a:t>
            </a:r>
            <a:r>
              <a:rPr lang="en-US" altLang="ko-KR" sz="2800" dirty="0"/>
              <a:t>an adjective</a:t>
            </a:r>
            <a:r>
              <a:rPr lang="en-US" sz="2800" dirty="0"/>
              <a:t>) This is used when one does not want to be specific but close enough.</a:t>
            </a: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6C1888A2-A7DA-4E95-B19F-F74A9C4CE6A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DF4A146-0DF1-4B54-A5BB-1D08584023AB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ED01D9D-7976-4A89-8E74-51F512CFD9A2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0317DCE4-E885-4AF0-87C6-8A1544AE62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5690DA88-AD1B-4097-9116-378357E0DF40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>
                <a:solidFill>
                  <a:srgbClr val="FF0000"/>
                </a:solidFill>
              </a:rPr>
              <a:t>ㄴ</a:t>
            </a:r>
            <a:r>
              <a:rPr lang="en-US" altLang="ko-KR" sz="3600" dirty="0">
                <a:solidFill>
                  <a:srgbClr val="FF0000"/>
                </a:solidFill>
              </a:rPr>
              <a:t>/</a:t>
            </a:r>
            <a:r>
              <a:rPr lang="ko-KR" altLang="en-US" sz="3600" dirty="0">
                <a:solidFill>
                  <a:srgbClr val="FF0000"/>
                </a:solidFill>
              </a:rPr>
              <a:t>는 셈이다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324359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7577028" y="5427726"/>
            <a:ext cx="203433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79D44C6-0C78-453B-81FF-332633B1A6A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673438" y="2679072"/>
            <a:ext cx="3830320" cy="317373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68D1D300-E466-43A1-95B3-2D3C6A873494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B3FA5F0A-4B7A-4F06-8928-763A00B3EEBD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EF77BD8-242A-45F3-A992-45F5F960D3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D4FB1FC-A63E-43A2-A5D8-82A9451CBAAC}"/>
              </a:ext>
            </a:extLst>
          </p:cNvPr>
          <p:cNvSpPr txBox="1"/>
          <p:nvPr/>
        </p:nvSpPr>
        <p:spPr>
          <a:xfrm>
            <a:off x="328663" y="1184053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>
                <a:solidFill>
                  <a:srgbClr val="FF0000"/>
                </a:solidFill>
              </a:rPr>
              <a:t>ㄴ</a:t>
            </a:r>
            <a:r>
              <a:rPr lang="en-US" altLang="ko-KR" sz="3600" dirty="0">
                <a:solidFill>
                  <a:srgbClr val="FF0000"/>
                </a:solidFill>
              </a:rPr>
              <a:t>/</a:t>
            </a:r>
            <a:r>
              <a:rPr lang="ko-KR" altLang="en-US" sz="3600" dirty="0">
                <a:solidFill>
                  <a:srgbClr val="FF0000"/>
                </a:solidFill>
              </a:rPr>
              <a:t>는 셈이다</a:t>
            </a:r>
            <a:endParaRPr lang="en-US" altLang="ko-KR" sz="2000" dirty="0"/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503758" y="2015277"/>
            <a:ext cx="4552842" cy="1327591"/>
          </a:xfrm>
          <a:prstGeom prst="wedgeRoundRectCallout">
            <a:avLst>
              <a:gd name="adj1" fmla="val -45440"/>
              <a:gd name="adj2" fmla="val 8434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밥을 먹지는 않았지만 우유도 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마시고 과일도 많이 먹었으니까 아침을 </a:t>
            </a:r>
            <a:r>
              <a:rPr lang="ko-KR" altLang="en-US" sz="2400" b="1" dirty="0">
                <a:solidFill>
                  <a:srgbClr val="FF0000"/>
                </a:solidFill>
              </a:rPr>
              <a:t>먹은 셈이에요</a:t>
            </a:r>
            <a:r>
              <a:rPr lang="en-US" altLang="ko-KR" sz="2400" b="1" dirty="0">
                <a:solidFill>
                  <a:srgbClr val="FF0000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Rounded Rectangular Callout 20">
            <a:extLst>
              <a:ext uri="{FF2B5EF4-FFF2-40B4-BE49-F238E27FC236}">
                <a16:creationId xmlns:a16="http://schemas.microsoft.com/office/drawing/2014/main" id="{F88BF0C7-1FDB-41B9-9B01-001759B49E89}"/>
              </a:ext>
            </a:extLst>
          </p:cNvPr>
          <p:cNvSpPr/>
          <p:nvPr/>
        </p:nvSpPr>
        <p:spPr>
          <a:xfrm>
            <a:off x="940867" y="2044425"/>
            <a:ext cx="2559939" cy="977028"/>
          </a:xfrm>
          <a:prstGeom prst="wedgeRoundRectCallout">
            <a:avLst>
              <a:gd name="adj1" fmla="val 51813"/>
              <a:gd name="adj2" fmla="val 7642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아침을 </a:t>
            </a:r>
            <a:r>
              <a:rPr lang="ko-KR" altLang="en-US" sz="2400" dirty="0" err="1">
                <a:solidFill>
                  <a:schemeClr val="tx1"/>
                </a:solidFill>
              </a:rPr>
              <a:t>먹었니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69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8A9BF7-F857-413A-ADB8-2D3E4CF21C62}"/>
              </a:ext>
            </a:extLst>
          </p:cNvPr>
          <p:cNvSpPr txBox="1"/>
          <p:nvPr/>
        </p:nvSpPr>
        <p:spPr>
          <a:xfrm>
            <a:off x="2955219" y="4435813"/>
            <a:ext cx="4651140" cy="421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1871992" y="4686255"/>
            <a:ext cx="43219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이번 학기도 끝난 셈이에요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2317750" y="3911763"/>
            <a:ext cx="670303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dirty="0"/>
              <a:t>방학이 곧 시작되니까 </a:t>
            </a:r>
            <a:r>
              <a:rPr lang="en-US" altLang="ko-KR" sz="2500" dirty="0"/>
              <a:t>_____________.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7105708" y="4686255"/>
            <a:ext cx="32143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 err="1"/>
              <a:t>공부할걸</a:t>
            </a:r>
            <a:r>
              <a:rPr lang="ko-KR" altLang="en-US" sz="2500" dirty="0"/>
              <a:t> </a:t>
            </a:r>
            <a:r>
              <a:rPr lang="ko-KR" altLang="en-US" sz="2500" dirty="0" err="1"/>
              <a:t>그랬어요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1871992" y="5431626"/>
            <a:ext cx="36222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이번 </a:t>
            </a:r>
            <a:r>
              <a:rPr lang="ko-KR" altLang="en-US" sz="2500" dirty="0" err="1"/>
              <a:t>학기라는데요</a:t>
            </a:r>
            <a:r>
              <a:rPr lang="en-US" altLang="ko-KR" sz="2500" dirty="0"/>
              <a:t>.</a:t>
            </a:r>
            <a:r>
              <a:rPr lang="ko-KR" altLang="en-US" sz="2500" dirty="0"/>
              <a:t> </a:t>
            </a:r>
            <a:endParaRPr lang="en-US" sz="25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038B2E2-9F66-41C2-A267-DBE6BC8AD1E5}"/>
              </a:ext>
            </a:extLst>
          </p:cNvPr>
          <p:cNvSpPr/>
          <p:nvPr/>
        </p:nvSpPr>
        <p:spPr>
          <a:xfrm>
            <a:off x="1792773" y="4757729"/>
            <a:ext cx="501445" cy="38240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5F9D45-A9C5-495C-A9D5-45396B431382}"/>
              </a:ext>
            </a:extLst>
          </p:cNvPr>
          <p:cNvSpPr txBox="1"/>
          <p:nvPr/>
        </p:nvSpPr>
        <p:spPr>
          <a:xfrm>
            <a:off x="8129257" y="3048909"/>
            <a:ext cx="3250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http://www.heraldjournal.co.kr/news/articleView.html?idxno=1387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63243B-9237-474A-94A9-201BCAE140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0118" y="1129961"/>
            <a:ext cx="3571764" cy="24513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46FA04F-AD3D-44E6-9EFD-1E86CBD6A56E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CF14ADB7-AC23-431F-B33E-0F9A161A8CA0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1BBFDCA-5F44-4178-BDEE-197E5A7635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721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56182" y="1086814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는 동시에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256182" y="3317333"/>
            <a:ext cx="9810604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179247" y="3150563"/>
            <a:ext cx="1175657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300" dirty="0"/>
              <a:t>1. </a:t>
            </a:r>
            <a:r>
              <a:rPr lang="ko-KR" altLang="en-US" sz="2300" dirty="0"/>
              <a:t>곰을 본 그 여자는 소리를 </a:t>
            </a:r>
            <a:r>
              <a:rPr lang="ko-KR" altLang="en-US" sz="2300" b="1" dirty="0">
                <a:solidFill>
                  <a:srgbClr val="FF0000"/>
                </a:solidFill>
              </a:rPr>
              <a:t>지르는 동시에 </a:t>
            </a:r>
            <a:r>
              <a:rPr lang="ko-KR" altLang="en-US" sz="2300" dirty="0"/>
              <a:t>쓰러지고 말았다</a:t>
            </a:r>
            <a:r>
              <a:rPr lang="en-US" altLang="ko-KR" sz="2300" dirty="0"/>
              <a:t>.</a:t>
            </a:r>
            <a:endParaRPr lang="en-US" sz="23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179247" y="3884544"/>
            <a:ext cx="11756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2. </a:t>
            </a:r>
            <a:r>
              <a:rPr lang="ko-KR" altLang="en-US" sz="2300" dirty="0"/>
              <a:t>인터넷에 동영상 파일을 올리면 </a:t>
            </a:r>
            <a:r>
              <a:rPr lang="ko-KR" altLang="en-US" sz="2300" b="1" dirty="0">
                <a:solidFill>
                  <a:srgbClr val="FF0000"/>
                </a:solidFill>
              </a:rPr>
              <a:t>올리는 동시에 </a:t>
            </a:r>
            <a:r>
              <a:rPr lang="ko-KR" altLang="en-US" sz="2300" dirty="0"/>
              <a:t>그 파일이 온 세계로 퍼져 나갈 수 있어요</a:t>
            </a:r>
            <a:r>
              <a:rPr lang="en-US" altLang="ko-KR" sz="2300" dirty="0"/>
              <a:t>.</a:t>
            </a:r>
            <a:r>
              <a:rPr lang="ko-KR" altLang="en-US" sz="2300" dirty="0"/>
              <a:t> </a:t>
            </a:r>
            <a:endParaRPr lang="en-US" sz="23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179246" y="4633913"/>
            <a:ext cx="10925633" cy="1096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300" dirty="0"/>
              <a:t>3. A</a:t>
            </a:r>
            <a:r>
              <a:rPr lang="ko-KR" altLang="en-US" sz="2300" dirty="0"/>
              <a:t>  이번 방학에 산에도 가고 싶고 바다에도 가고 싶은데 어디가 좋을까요</a:t>
            </a:r>
            <a:r>
              <a:rPr lang="en-US" altLang="ko-KR" sz="23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300" dirty="0"/>
              <a:t>    B </a:t>
            </a:r>
            <a:r>
              <a:rPr lang="ko-KR" altLang="en-US" sz="2300" dirty="0"/>
              <a:t> 설악산이 어때</a:t>
            </a:r>
            <a:r>
              <a:rPr lang="en-US" altLang="ko-KR" sz="2300" dirty="0"/>
              <a:t>? </a:t>
            </a:r>
            <a:r>
              <a:rPr lang="ko-KR" altLang="en-US" sz="2300" dirty="0"/>
              <a:t>설악산은 바다를 </a:t>
            </a:r>
            <a:r>
              <a:rPr lang="ko-KR" altLang="en-US" sz="2300" b="1" dirty="0">
                <a:solidFill>
                  <a:srgbClr val="FF0000"/>
                </a:solidFill>
              </a:rPr>
              <a:t>즐기는 동시에 </a:t>
            </a:r>
            <a:r>
              <a:rPr lang="ko-KR" altLang="en-US" sz="2300" dirty="0"/>
              <a:t>산도 구경할 수 있는 곳이야</a:t>
            </a:r>
            <a:r>
              <a:rPr lang="en-US" altLang="ko-KR" sz="2300" dirty="0"/>
              <a:t>.</a:t>
            </a:r>
            <a:endParaRPr lang="en-US" sz="23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179248" y="1733145"/>
            <a:ext cx="11756571" cy="8925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600" dirty="0"/>
              <a:t>(Attached to a verb) This is used when something</a:t>
            </a:r>
            <a:r>
              <a:rPr lang="ko-KR" altLang="en-US" sz="2600" dirty="0"/>
              <a:t> </a:t>
            </a:r>
            <a:r>
              <a:rPr lang="en-US" altLang="ko-KR" sz="2600" dirty="0"/>
              <a:t>is</a:t>
            </a:r>
            <a:r>
              <a:rPr lang="ko-KR" altLang="en-US" sz="2600" dirty="0"/>
              <a:t> </a:t>
            </a:r>
            <a:r>
              <a:rPr lang="en-US" altLang="ko-KR" sz="2600" dirty="0"/>
              <a:t>done</a:t>
            </a:r>
            <a:r>
              <a:rPr lang="ko-KR" altLang="en-US" sz="2600" dirty="0"/>
              <a:t> </a:t>
            </a:r>
            <a:r>
              <a:rPr lang="en-US" altLang="ko-KR" sz="2600" dirty="0"/>
              <a:t>at</a:t>
            </a:r>
            <a:r>
              <a:rPr lang="ko-KR" altLang="en-US" sz="2600" dirty="0"/>
              <a:t> </a:t>
            </a:r>
            <a:r>
              <a:rPr lang="en-US" altLang="ko-KR" sz="2600" dirty="0"/>
              <a:t>the</a:t>
            </a:r>
            <a:r>
              <a:rPr lang="ko-KR" altLang="en-US" sz="2600" dirty="0"/>
              <a:t> </a:t>
            </a:r>
            <a:r>
              <a:rPr lang="en-US" altLang="ko-KR" sz="2600" dirty="0"/>
              <a:t>same</a:t>
            </a:r>
            <a:r>
              <a:rPr lang="ko-KR" altLang="en-US" sz="2600" dirty="0"/>
              <a:t> </a:t>
            </a:r>
            <a:r>
              <a:rPr lang="en-US" altLang="ko-KR" sz="2600" dirty="0"/>
              <a:t>time</a:t>
            </a:r>
            <a:r>
              <a:rPr lang="ko-KR" altLang="en-US" sz="2600" dirty="0"/>
              <a:t> </a:t>
            </a:r>
            <a:r>
              <a:rPr lang="en-US" altLang="ko-KR" sz="2600" dirty="0"/>
              <a:t>as</a:t>
            </a:r>
            <a:r>
              <a:rPr lang="ko-KR" altLang="en-US" sz="2600" dirty="0"/>
              <a:t> </a:t>
            </a:r>
            <a:r>
              <a:rPr lang="en-US" altLang="ko-KR" sz="2600" dirty="0"/>
              <a:t>the</a:t>
            </a:r>
            <a:r>
              <a:rPr lang="ko-KR" altLang="en-US" sz="2600" dirty="0"/>
              <a:t> </a:t>
            </a:r>
            <a:r>
              <a:rPr lang="en-US" altLang="ko-KR" sz="2600" dirty="0"/>
              <a:t>first</a:t>
            </a:r>
            <a:r>
              <a:rPr lang="ko-KR" altLang="en-US" sz="2600" dirty="0"/>
              <a:t> </a:t>
            </a:r>
            <a:r>
              <a:rPr lang="en-US" altLang="ko-KR" sz="2600" dirty="0"/>
              <a:t>action.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87FC7918-A640-40F6-8D1C-160EACFA4C7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60DF10D-3B1C-4382-9DC0-00A2E80C5618}"/>
              </a:ext>
            </a:extLst>
          </p:cNvPr>
          <p:cNvGrpSpPr/>
          <p:nvPr/>
        </p:nvGrpSpPr>
        <p:grpSpPr>
          <a:xfrm>
            <a:off x="2688095" y="288464"/>
            <a:ext cx="6815810" cy="521651"/>
            <a:chOff x="3033040" y="-211012"/>
            <a:chExt cx="6259804" cy="782720"/>
          </a:xfrm>
        </p:grpSpPr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398C734F-772F-480F-B063-A54B6E7BCCD0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-211012"/>
              <a:ext cx="5700095" cy="78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3 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81A3F720-E627-4F30-AB80-39352743B4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-74623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076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3271</TotalTime>
  <Words>3438</Words>
  <Application>Microsoft Office PowerPoint</Application>
  <PresentationFormat>Widescreen</PresentationFormat>
  <Paragraphs>482</Paragraphs>
  <Slides>47</Slides>
  <Notes>45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5" baseType="lpstr">
      <vt:lpstr>13</vt:lpstr>
      <vt:lpstr>굴림</vt:lpstr>
      <vt:lpstr>맑은 고딕</vt:lpstr>
      <vt:lpstr>Arial</vt:lpstr>
      <vt:lpstr>Calibri</vt:lpstr>
      <vt:lpstr>Calibri Light</vt:lpstr>
      <vt:lpstr>Wingdings 3</vt:lpstr>
      <vt:lpstr>Office Theme</vt:lpstr>
      <vt:lpstr>     재외동포를 위한 한국어(영어권)   5-1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듣고 말해 봐요 P.146</vt:lpstr>
      <vt:lpstr>듣고 말해 봐요 P.146</vt:lpstr>
      <vt:lpstr>PowerPoint Presentation</vt:lpstr>
      <vt:lpstr>우리 몸과 관련된 관용어</vt:lpstr>
      <vt:lpstr>우리 몸과 관련된 관용어</vt:lpstr>
      <vt:lpstr>이번 주 숙제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5-1</dc:title>
  <dc:creator>C.-H. Jeon</dc:creator>
  <cp:lastModifiedBy>Hyunkyu Yi</cp:lastModifiedBy>
  <cp:revision>318</cp:revision>
  <dcterms:created xsi:type="dcterms:W3CDTF">2020-04-29T03:48:50Z</dcterms:created>
  <dcterms:modified xsi:type="dcterms:W3CDTF">2020-06-30T02:03:51Z</dcterms:modified>
</cp:coreProperties>
</file>